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6"/>
  </p:notesMasterIdLst>
  <p:sldIdLst>
    <p:sldId id="256" r:id="rId2"/>
    <p:sldId id="260" r:id="rId3"/>
    <p:sldId id="266" r:id="rId4"/>
    <p:sldId id="278" r:id="rId5"/>
    <p:sldId id="258" r:id="rId6"/>
    <p:sldId id="259" r:id="rId7"/>
    <p:sldId id="267" r:id="rId8"/>
    <p:sldId id="257" r:id="rId9"/>
    <p:sldId id="261" r:id="rId10"/>
    <p:sldId id="269" r:id="rId11"/>
    <p:sldId id="263" r:id="rId12"/>
    <p:sldId id="262" r:id="rId13"/>
    <p:sldId id="276" r:id="rId14"/>
    <p:sldId id="277" r:id="rId15"/>
    <p:sldId id="274" r:id="rId16"/>
    <p:sldId id="264" r:id="rId17"/>
    <p:sldId id="268" r:id="rId18"/>
    <p:sldId id="270" r:id="rId19"/>
    <p:sldId id="265" r:id="rId20"/>
    <p:sldId id="273" r:id="rId21"/>
    <p:sldId id="271" r:id="rId22"/>
    <p:sldId id="281" r:id="rId23"/>
    <p:sldId id="272"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B1E92-CC31-4AE1-9FC3-05B25E624DBA}" type="datetimeFigureOut">
              <a:rPr lang="en-IN" smtClean="0"/>
              <a:t>18-07-2022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8772F-39EE-43A5-A871-AFE38D97B791}" type="slidenum">
              <a:rPr lang="en-IN" smtClean="0"/>
              <a:t>‹#›</a:t>
            </a:fld>
            <a:endParaRPr lang="en-IN"/>
          </a:p>
        </p:txBody>
      </p:sp>
    </p:spTree>
    <p:extLst>
      <p:ext uri="{BB962C8B-B14F-4D97-AF65-F5344CB8AC3E}">
        <p14:creationId xmlns:p14="http://schemas.microsoft.com/office/powerpoint/2010/main" val="89501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Format</a:t>
            </a:r>
            <a:r>
              <a:rPr lang="en-US" baseline="0" dirty="0" smtClean="0"/>
              <a:t> of the PPT</a:t>
            </a:r>
            <a:r>
              <a:rPr lang="en-IN" baseline="0" dirty="0" smtClean="0"/>
              <a:t>; source of data</a:t>
            </a:r>
            <a:endParaRPr lang="en-US" baseline="0" dirty="0" smtClean="0"/>
          </a:p>
        </p:txBody>
      </p:sp>
      <p:sp>
        <p:nvSpPr>
          <p:cNvPr id="4" name="Slide Number Placeholder 3"/>
          <p:cNvSpPr>
            <a:spLocks noGrp="1"/>
          </p:cNvSpPr>
          <p:nvPr>
            <p:ph type="sldNum" sz="quarter" idx="10"/>
          </p:nvPr>
        </p:nvSpPr>
        <p:spPr/>
        <p:txBody>
          <a:bodyPr/>
          <a:lstStyle/>
          <a:p>
            <a:fld id="{154E8BAC-A16F-4F19-A9F4-110804C27342}" type="slidenum">
              <a:rPr lang="en-IN" smtClean="0"/>
              <a:t>2</a:t>
            </a:fld>
            <a:endParaRPr lang="en-IN"/>
          </a:p>
        </p:txBody>
      </p:sp>
    </p:spTree>
    <p:extLst>
      <p:ext uri="{BB962C8B-B14F-4D97-AF65-F5344CB8AC3E}">
        <p14:creationId xmlns:p14="http://schemas.microsoft.com/office/powerpoint/2010/main" val="194583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seen that Electoral Bonds have emerged as the most popular mode of donations to National Political parties for FY 2019-20 as</a:t>
            </a:r>
          </a:p>
          <a:p>
            <a:r>
              <a:rPr lang="en-US" dirty="0" smtClean="0"/>
              <a:t>well. More than 62% of the total income of seven National Parties came from Donations through Electoral Bonds (</a:t>
            </a:r>
            <a:r>
              <a:rPr lang="en-US" dirty="0" err="1" smtClean="0"/>
              <a:t>Rs</a:t>
            </a:r>
            <a:r>
              <a:rPr lang="en-US" dirty="0" smtClean="0"/>
              <a:t> 2993.826 </a:t>
            </a:r>
            <a:r>
              <a:rPr lang="en-US" dirty="0" err="1" smtClean="0"/>
              <a:t>cr</a:t>
            </a:r>
            <a:r>
              <a:rPr lang="en-US" dirty="0" smtClean="0"/>
              <a:t>)</a:t>
            </a:r>
            <a:endParaRPr lang="en-IN" dirty="0"/>
          </a:p>
        </p:txBody>
      </p:sp>
      <p:sp>
        <p:nvSpPr>
          <p:cNvPr id="4" name="Slide Number Placeholder 3"/>
          <p:cNvSpPr>
            <a:spLocks noGrp="1"/>
          </p:cNvSpPr>
          <p:nvPr>
            <p:ph type="sldNum" sz="quarter" idx="10"/>
          </p:nvPr>
        </p:nvSpPr>
        <p:spPr/>
        <p:txBody>
          <a:bodyPr/>
          <a:lstStyle/>
          <a:p>
            <a:fld id="{D488772F-39EE-43A5-A871-AFE38D97B791}" type="slidenum">
              <a:rPr lang="en-IN" smtClean="0"/>
              <a:t>13</a:t>
            </a:fld>
            <a:endParaRPr lang="en-IN"/>
          </a:p>
        </p:txBody>
      </p:sp>
    </p:spTree>
    <p:extLst>
      <p:ext uri="{BB962C8B-B14F-4D97-AF65-F5344CB8AC3E}">
        <p14:creationId xmlns:p14="http://schemas.microsoft.com/office/powerpoint/2010/main" val="2749269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move, experts suggest, would make the adjudication process in hearing disqualification petitions relatively more non-partisan, especially since the role of the presiding officers –who are affiliated to political parties– has often been accused of bias.</a:t>
            </a:r>
          </a:p>
          <a:p>
            <a:r>
              <a:rPr lang="en-US" dirty="0" smtClean="0"/>
              <a:t>https://www.outlookindia.com/national/the-failure-of-india-anti-defection-laws-and-emergence-of-uneasy-coalitions-news-208175</a:t>
            </a:r>
            <a:br>
              <a:rPr lang="en-US" dirty="0" smtClean="0"/>
            </a:br>
            <a:endParaRPr lang="en-IN" dirty="0"/>
          </a:p>
        </p:txBody>
      </p:sp>
      <p:sp>
        <p:nvSpPr>
          <p:cNvPr id="4" name="Slide Number Placeholder 3"/>
          <p:cNvSpPr>
            <a:spLocks noGrp="1"/>
          </p:cNvSpPr>
          <p:nvPr>
            <p:ph type="sldNum" sz="quarter" idx="10"/>
          </p:nvPr>
        </p:nvSpPr>
        <p:spPr/>
        <p:txBody>
          <a:bodyPr/>
          <a:lstStyle/>
          <a:p>
            <a:fld id="{D488772F-39EE-43A5-A871-AFE38D97B791}" type="slidenum">
              <a:rPr lang="en-IN" smtClean="0"/>
              <a:t>17</a:t>
            </a:fld>
            <a:endParaRPr lang="en-IN"/>
          </a:p>
        </p:txBody>
      </p:sp>
    </p:spTree>
    <p:extLst>
      <p:ext uri="{BB962C8B-B14F-4D97-AF65-F5344CB8AC3E}">
        <p14:creationId xmlns:p14="http://schemas.microsoft.com/office/powerpoint/2010/main" val="1879490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Justice </a:t>
            </a:r>
            <a:r>
              <a:rPr lang="en-US" dirty="0" err="1" smtClean="0"/>
              <a:t>Verma</a:t>
            </a:r>
            <a:r>
              <a:rPr lang="en-US" dirty="0" smtClean="0"/>
              <a:t> in </a:t>
            </a:r>
            <a:r>
              <a:rPr lang="en-US" dirty="0" err="1" smtClean="0"/>
              <a:t>Hollohan</a:t>
            </a:r>
            <a:r>
              <a:rPr lang="en-US" dirty="0" smtClean="0"/>
              <a:t> judgment said that tenure of the Speaker is dependent on the continuous support of the majority in the House and therefore, he does not satisfy the requirement of such independent adjudicatory authority. Also, his choice as the sole arbiter in the matter violates an essential attribute of the basic feature. Thus, the need for an independent authority to deal with the cases of defection.</a:t>
            </a:r>
          </a:p>
          <a:p>
            <a:endParaRPr lang="en-IN" dirty="0"/>
          </a:p>
        </p:txBody>
      </p:sp>
      <p:sp>
        <p:nvSpPr>
          <p:cNvPr id="4" name="Slide Number Placeholder 3"/>
          <p:cNvSpPr>
            <a:spLocks noGrp="1"/>
          </p:cNvSpPr>
          <p:nvPr>
            <p:ph type="sldNum" sz="quarter" idx="10"/>
          </p:nvPr>
        </p:nvSpPr>
        <p:spPr/>
        <p:txBody>
          <a:bodyPr/>
          <a:lstStyle/>
          <a:p>
            <a:fld id="{D488772F-39EE-43A5-A871-AFE38D97B791}" type="slidenum">
              <a:rPr lang="en-IN" smtClean="0"/>
              <a:t>18</a:t>
            </a:fld>
            <a:endParaRPr lang="en-IN"/>
          </a:p>
        </p:txBody>
      </p:sp>
    </p:spTree>
    <p:extLst>
      <p:ext uri="{BB962C8B-B14F-4D97-AF65-F5344CB8AC3E}">
        <p14:creationId xmlns:p14="http://schemas.microsoft.com/office/powerpoint/2010/main" val="2582206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7/18/2022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7/18/2022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7/18/2022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7/18/2022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7/18/2022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7/18/2022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7/18/2022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7/18/2022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7/18/2022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7/18/2022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Time to relook at the </a:t>
            </a:r>
            <a:br>
              <a:rPr lang="en-US" b="1" dirty="0" smtClean="0"/>
            </a:br>
            <a:r>
              <a:rPr lang="en-US" b="1" dirty="0" smtClean="0"/>
              <a:t>Anti-defection law</a:t>
            </a:r>
            <a:endParaRPr lang="en-IN" b="1" dirty="0"/>
          </a:p>
        </p:txBody>
      </p:sp>
      <p:sp>
        <p:nvSpPr>
          <p:cNvPr id="3" name="Subtitle 2"/>
          <p:cNvSpPr>
            <a:spLocks noGrp="1"/>
          </p:cNvSpPr>
          <p:nvPr>
            <p:ph type="subTitle" idx="1"/>
          </p:nvPr>
        </p:nvSpPr>
        <p:spPr>
          <a:xfrm>
            <a:off x="2147697" y="4446558"/>
            <a:ext cx="7896606" cy="1239894"/>
          </a:xfrm>
        </p:spPr>
        <p:txBody>
          <a:bodyPr/>
          <a:lstStyle/>
          <a:p>
            <a:r>
              <a:rPr lang="en-US" dirty="0" smtClean="0"/>
              <a:t>Maj. Gen. Anil </a:t>
            </a:r>
            <a:r>
              <a:rPr lang="en-US" dirty="0" err="1" smtClean="0"/>
              <a:t>Verma</a:t>
            </a:r>
            <a:r>
              <a:rPr lang="en-US" dirty="0" smtClean="0"/>
              <a:t> (</a:t>
            </a:r>
            <a:r>
              <a:rPr lang="en-US" dirty="0" err="1" smtClean="0"/>
              <a:t>Retd</a:t>
            </a:r>
            <a:r>
              <a:rPr lang="en-US" dirty="0" smtClean="0"/>
              <a:t>.), Head – Association for Democratic Reforms</a:t>
            </a:r>
          </a:p>
          <a:p>
            <a:r>
              <a:rPr lang="en-US" dirty="0" smtClean="0"/>
              <a:t>Ms. Shelly Mahajan, Senior Program Associate – ADR</a:t>
            </a:r>
            <a:endParaRPr lang="en-IN" dirty="0"/>
          </a:p>
        </p:txBody>
      </p:sp>
      <p:pic>
        <p:nvPicPr>
          <p:cNvPr id="4" name="Picture 3" descr="https://adrindia.org/sites/all/themes/bootstrap_subtheme/images/logo-myne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652" y="35036"/>
            <a:ext cx="2228348" cy="697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46" y="43721"/>
            <a:ext cx="1226738" cy="591982"/>
          </a:xfrm>
          <a:prstGeom prst="rect">
            <a:avLst/>
          </a:prstGeom>
        </p:spPr>
      </p:pic>
    </p:spTree>
    <p:extLst>
      <p:ext uri="{BB962C8B-B14F-4D97-AF65-F5344CB8AC3E}">
        <p14:creationId xmlns:p14="http://schemas.microsoft.com/office/powerpoint/2010/main" val="1550128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728" y="894352"/>
            <a:ext cx="7729728" cy="1188720"/>
          </a:xfrm>
        </p:spPr>
        <p:txBody>
          <a:bodyPr/>
          <a:lstStyle/>
          <a:p>
            <a:r>
              <a:rPr lang="en-US" b="1" dirty="0" smtClean="0"/>
              <a:t>Why was anti-defection law enacted?</a:t>
            </a:r>
            <a:endParaRPr lang="en-IN" b="1" dirty="0"/>
          </a:p>
        </p:txBody>
      </p:sp>
      <p:sp>
        <p:nvSpPr>
          <p:cNvPr id="3" name="Content Placeholder 2"/>
          <p:cNvSpPr>
            <a:spLocks noGrp="1"/>
          </p:cNvSpPr>
          <p:nvPr>
            <p:ph idx="1"/>
          </p:nvPr>
        </p:nvSpPr>
        <p:spPr>
          <a:xfrm>
            <a:off x="1399754" y="2332422"/>
            <a:ext cx="9262169" cy="3101983"/>
          </a:xfrm>
        </p:spPr>
        <p:txBody>
          <a:bodyPr>
            <a:normAutofit/>
          </a:bodyPr>
          <a:lstStyle/>
          <a:p>
            <a:pPr marL="342900" indent="-342900">
              <a:buFont typeface="+mj-lt"/>
              <a:buAutoNum type="arabicPeriod"/>
            </a:pPr>
            <a:r>
              <a:rPr lang="en-US" sz="2000" b="1" dirty="0">
                <a:solidFill>
                  <a:schemeClr val="tx1"/>
                </a:solidFill>
              </a:rPr>
              <a:t>C</a:t>
            </a:r>
            <a:r>
              <a:rPr lang="en-US" sz="2000" b="1" dirty="0" smtClean="0">
                <a:solidFill>
                  <a:schemeClr val="tx1"/>
                </a:solidFill>
              </a:rPr>
              <a:t>ombat </a:t>
            </a:r>
            <a:r>
              <a:rPr lang="en-US" sz="2000" b="1" dirty="0">
                <a:solidFill>
                  <a:schemeClr val="tx1"/>
                </a:solidFill>
              </a:rPr>
              <a:t>political defections </a:t>
            </a:r>
            <a:r>
              <a:rPr lang="en-US" sz="2000" b="1" dirty="0" err="1">
                <a:solidFill>
                  <a:schemeClr val="tx1"/>
                </a:solidFill>
              </a:rPr>
              <a:t>fuelled</a:t>
            </a:r>
            <a:r>
              <a:rPr lang="en-US" sz="2000" b="1" dirty="0">
                <a:solidFill>
                  <a:schemeClr val="tx1"/>
                </a:solidFill>
              </a:rPr>
              <a:t> by political corruption </a:t>
            </a:r>
            <a:r>
              <a:rPr lang="en-US" sz="2000" b="1" dirty="0" smtClean="0">
                <a:solidFill>
                  <a:schemeClr val="tx1"/>
                </a:solidFill>
              </a:rPr>
              <a:t>and </a:t>
            </a:r>
            <a:r>
              <a:rPr lang="en-US" sz="2000" b="1" dirty="0">
                <a:solidFill>
                  <a:schemeClr val="tx1"/>
                </a:solidFill>
              </a:rPr>
              <a:t>bribery</a:t>
            </a:r>
            <a:r>
              <a:rPr lang="en-US" sz="2000" dirty="0">
                <a:solidFill>
                  <a:schemeClr val="tx1"/>
                </a:solidFill>
              </a:rPr>
              <a:t>. </a:t>
            </a:r>
            <a:r>
              <a:rPr lang="en-US" sz="2000" dirty="0" smtClean="0">
                <a:solidFill>
                  <a:schemeClr val="tx1"/>
                </a:solidFill>
              </a:rPr>
              <a:t> A </a:t>
            </a:r>
            <a:r>
              <a:rPr lang="en-US" sz="2000" dirty="0">
                <a:solidFill>
                  <a:schemeClr val="tx1"/>
                </a:solidFill>
              </a:rPr>
              <a:t>Committee formed under </a:t>
            </a:r>
            <a:r>
              <a:rPr lang="en-US" sz="2000" dirty="0" smtClean="0">
                <a:solidFill>
                  <a:schemeClr val="tx1"/>
                </a:solidFill>
              </a:rPr>
              <a:t>the chairmanship </a:t>
            </a:r>
            <a:r>
              <a:rPr lang="en-US" sz="2000" dirty="0">
                <a:solidFill>
                  <a:schemeClr val="tx1"/>
                </a:solidFill>
              </a:rPr>
              <a:t>of the then Home Minister YB </a:t>
            </a:r>
            <a:r>
              <a:rPr lang="en-US" sz="2000" dirty="0" err="1">
                <a:solidFill>
                  <a:schemeClr val="tx1"/>
                </a:solidFill>
              </a:rPr>
              <a:t>Chavan</a:t>
            </a:r>
            <a:r>
              <a:rPr lang="en-US" sz="2000" dirty="0">
                <a:solidFill>
                  <a:schemeClr val="tx1"/>
                </a:solidFill>
              </a:rPr>
              <a:t> (1969) recommended that for defections that were </a:t>
            </a:r>
            <a:r>
              <a:rPr lang="en-US" sz="2000" dirty="0" err="1">
                <a:solidFill>
                  <a:schemeClr val="tx1"/>
                </a:solidFill>
              </a:rPr>
              <a:t>fuelled</a:t>
            </a:r>
            <a:r>
              <a:rPr lang="en-US" sz="2000" dirty="0">
                <a:solidFill>
                  <a:schemeClr val="tx1"/>
                </a:solidFill>
              </a:rPr>
              <a:t> by monetary gains or by the lure </a:t>
            </a:r>
            <a:r>
              <a:rPr lang="en-US" sz="2000" dirty="0" smtClean="0">
                <a:solidFill>
                  <a:schemeClr val="tx1"/>
                </a:solidFill>
              </a:rPr>
              <a:t>for political </a:t>
            </a:r>
            <a:r>
              <a:rPr lang="en-US" sz="2000" dirty="0">
                <a:solidFill>
                  <a:schemeClr val="tx1"/>
                </a:solidFill>
              </a:rPr>
              <a:t>office, the defectors should not only be barred from office, but should also be </a:t>
            </a:r>
            <a:r>
              <a:rPr lang="en-US" sz="2000" dirty="0" smtClean="0">
                <a:solidFill>
                  <a:schemeClr val="tx1"/>
                </a:solidFill>
              </a:rPr>
              <a:t>barred from </a:t>
            </a:r>
            <a:r>
              <a:rPr lang="en-US" sz="2000" dirty="0">
                <a:solidFill>
                  <a:schemeClr val="tx1"/>
                </a:solidFill>
              </a:rPr>
              <a:t>standing in future </a:t>
            </a:r>
            <a:r>
              <a:rPr lang="en-US" sz="2000" dirty="0" smtClean="0">
                <a:solidFill>
                  <a:schemeClr val="tx1"/>
                </a:solidFill>
              </a:rPr>
              <a:t>elections </a:t>
            </a:r>
            <a:r>
              <a:rPr lang="en-US" sz="2000" dirty="0">
                <a:solidFill>
                  <a:schemeClr val="tx1"/>
                </a:solidFill>
              </a:rPr>
              <a:t>for a prescribed time </a:t>
            </a:r>
            <a:r>
              <a:rPr lang="en-US" sz="2000" dirty="0" smtClean="0">
                <a:solidFill>
                  <a:schemeClr val="tx1"/>
                </a:solidFill>
              </a:rPr>
              <a:t>period.</a:t>
            </a:r>
          </a:p>
          <a:p>
            <a:pPr marL="342900" indent="-342900">
              <a:buFont typeface="+mj-lt"/>
              <a:buAutoNum type="arabicPeriod"/>
            </a:pPr>
            <a:endParaRPr lang="en-US" sz="2000" dirty="0">
              <a:solidFill>
                <a:schemeClr val="tx1"/>
              </a:solidFill>
            </a:endParaRPr>
          </a:p>
          <a:p>
            <a:pPr marL="342900" indent="-342900">
              <a:buFont typeface="+mj-lt"/>
              <a:buAutoNum type="arabicPeriod"/>
            </a:pPr>
            <a:r>
              <a:rPr lang="en-US" sz="2000" dirty="0" smtClean="0">
                <a:solidFill>
                  <a:schemeClr val="tx1"/>
                </a:solidFill>
              </a:rPr>
              <a:t>Others </a:t>
            </a:r>
            <a:r>
              <a:rPr lang="en-US" sz="2000" dirty="0">
                <a:solidFill>
                  <a:schemeClr val="tx1"/>
                </a:solidFill>
              </a:rPr>
              <a:t>have argued that </a:t>
            </a:r>
            <a:r>
              <a:rPr lang="en-US" sz="2000" b="1" dirty="0">
                <a:solidFill>
                  <a:schemeClr val="tx1"/>
                </a:solidFill>
              </a:rPr>
              <a:t>defections flout the voters’ </a:t>
            </a:r>
            <a:r>
              <a:rPr lang="en-US" sz="2000" b="1" dirty="0" smtClean="0">
                <a:solidFill>
                  <a:schemeClr val="tx1"/>
                </a:solidFill>
              </a:rPr>
              <a:t>mandate</a:t>
            </a:r>
            <a:r>
              <a:rPr lang="en-US" sz="2000" dirty="0" smtClean="0">
                <a:solidFill>
                  <a:schemeClr val="tx1"/>
                </a:solidFill>
              </a:rPr>
              <a:t>. When </a:t>
            </a:r>
            <a:r>
              <a:rPr lang="en-US" sz="2000" dirty="0">
                <a:solidFill>
                  <a:schemeClr val="tx1"/>
                </a:solidFill>
              </a:rPr>
              <a:t>a member defects from the party, he betrays </a:t>
            </a:r>
            <a:r>
              <a:rPr lang="en-US" sz="2000" dirty="0" smtClean="0">
                <a:solidFill>
                  <a:schemeClr val="tx1"/>
                </a:solidFill>
              </a:rPr>
              <a:t>the fundamental </a:t>
            </a:r>
            <a:r>
              <a:rPr lang="en-US" sz="2000" dirty="0">
                <a:solidFill>
                  <a:schemeClr val="tx1"/>
                </a:solidFill>
              </a:rPr>
              <a:t>trust based on which people elected him to power.</a:t>
            </a:r>
            <a:endParaRPr lang="en-IN" sz="2000" dirty="0">
              <a:solidFill>
                <a:schemeClr val="tx1"/>
              </a:solidFill>
            </a:endParaRPr>
          </a:p>
        </p:txBody>
      </p:sp>
      <p:pic>
        <p:nvPicPr>
          <p:cNvPr id="4" name="Picture 3" descr="https://adrindia.org/sites/all/themes/bootstrap_subtheme/images/logo-myne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652" y="35036"/>
            <a:ext cx="2228348" cy="697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46" y="6414"/>
            <a:ext cx="1226738" cy="591982"/>
          </a:xfrm>
          <a:prstGeom prst="rect">
            <a:avLst/>
          </a:prstGeom>
        </p:spPr>
      </p:pic>
      <p:sp>
        <p:nvSpPr>
          <p:cNvPr id="6" name="Rectangle 5"/>
          <p:cNvSpPr/>
          <p:nvPr/>
        </p:nvSpPr>
        <p:spPr>
          <a:xfrm>
            <a:off x="450186" y="5599347"/>
            <a:ext cx="11161307" cy="1015663"/>
          </a:xfrm>
          <a:prstGeom prst="rect">
            <a:avLst/>
          </a:prstGeom>
        </p:spPr>
        <p:txBody>
          <a:bodyPr wrap="square">
            <a:spAutoFit/>
          </a:bodyPr>
          <a:lstStyle/>
          <a:p>
            <a:r>
              <a:rPr lang="en-IN" sz="2000" dirty="0"/>
              <a:t>As per the 1985 Act, a 'defection' by one-third of the elected members of a political </a:t>
            </a:r>
            <a:r>
              <a:rPr lang="en-IN" sz="2000" dirty="0" smtClean="0"/>
              <a:t>party was </a:t>
            </a:r>
            <a:r>
              <a:rPr lang="en-IN" sz="2000" dirty="0"/>
              <a:t>considered a 'merger'. But the 91st Constitutional Amendment Act, 2003, changed </a:t>
            </a:r>
            <a:r>
              <a:rPr lang="en-IN" sz="2000" dirty="0" smtClean="0"/>
              <a:t>this and </a:t>
            </a:r>
            <a:r>
              <a:rPr lang="en-IN" sz="2000" dirty="0"/>
              <a:t>now at least two-thirds of the members of a party must be in Favour of a "merger" </a:t>
            </a:r>
            <a:r>
              <a:rPr lang="en-IN" sz="2000" dirty="0" smtClean="0"/>
              <a:t>for it </a:t>
            </a:r>
            <a:r>
              <a:rPr lang="en-IN" sz="2000" dirty="0"/>
              <a:t>to have validity in the eyes of the law.</a:t>
            </a:r>
          </a:p>
        </p:txBody>
      </p:sp>
    </p:spTree>
    <p:extLst>
      <p:ext uri="{BB962C8B-B14F-4D97-AF65-F5344CB8AC3E}">
        <p14:creationId xmlns:p14="http://schemas.microsoft.com/office/powerpoint/2010/main" val="3012755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330" y="487614"/>
            <a:ext cx="7946534" cy="1188720"/>
          </a:xfrm>
        </p:spPr>
        <p:txBody>
          <a:bodyPr>
            <a:normAutofit/>
          </a:bodyPr>
          <a:lstStyle/>
          <a:p>
            <a:r>
              <a:rPr lang="en-US" sz="2400" b="1" dirty="0" smtClean="0"/>
              <a:t>WHAT DOES ANTI-DEFECTION LAW SAY?</a:t>
            </a:r>
            <a:endParaRPr lang="en-IN" sz="2400" b="1" dirty="0"/>
          </a:p>
        </p:txBody>
      </p:sp>
      <p:sp>
        <p:nvSpPr>
          <p:cNvPr id="3" name="Content Placeholder 2"/>
          <p:cNvSpPr>
            <a:spLocks noGrp="1"/>
          </p:cNvSpPr>
          <p:nvPr>
            <p:ph idx="1"/>
          </p:nvPr>
        </p:nvSpPr>
        <p:spPr>
          <a:xfrm>
            <a:off x="1752477" y="1951359"/>
            <a:ext cx="8470239" cy="1271347"/>
          </a:xfrm>
        </p:spPr>
        <p:txBody>
          <a:bodyPr>
            <a:noAutofit/>
          </a:bodyPr>
          <a:lstStyle/>
          <a:p>
            <a:r>
              <a:rPr lang="en-US" sz="2000" dirty="0">
                <a:solidFill>
                  <a:schemeClr val="tx1"/>
                </a:solidFill>
              </a:rPr>
              <a:t>The anti-defection law deals with situations of defection in </a:t>
            </a:r>
            <a:r>
              <a:rPr lang="en-US" sz="2000" dirty="0" smtClean="0">
                <a:solidFill>
                  <a:schemeClr val="tx1"/>
                </a:solidFill>
              </a:rPr>
              <a:t>Parliament or </a:t>
            </a:r>
            <a:r>
              <a:rPr lang="en-US" sz="2000" dirty="0">
                <a:solidFill>
                  <a:schemeClr val="tx1"/>
                </a:solidFill>
              </a:rPr>
              <a:t>state legislatures by: (</a:t>
            </a:r>
            <a:r>
              <a:rPr lang="en-US" sz="2000" dirty="0" err="1">
                <a:solidFill>
                  <a:schemeClr val="tx1"/>
                </a:solidFill>
              </a:rPr>
              <a:t>i</a:t>
            </a:r>
            <a:r>
              <a:rPr lang="en-US" sz="2000" dirty="0">
                <a:solidFill>
                  <a:schemeClr val="tx1"/>
                </a:solidFill>
              </a:rPr>
              <a:t>) members of a political party, (</a:t>
            </a:r>
            <a:r>
              <a:rPr lang="en-US" sz="2000" dirty="0" smtClean="0">
                <a:solidFill>
                  <a:schemeClr val="tx1"/>
                </a:solidFill>
              </a:rPr>
              <a:t>ii) independent </a:t>
            </a:r>
            <a:r>
              <a:rPr lang="en-US" sz="2000" dirty="0">
                <a:solidFill>
                  <a:schemeClr val="tx1"/>
                </a:solidFill>
              </a:rPr>
              <a:t>members, and (iii) nominated members. In </a:t>
            </a:r>
            <a:r>
              <a:rPr lang="en-US" sz="2000" dirty="0" smtClean="0">
                <a:solidFill>
                  <a:schemeClr val="tx1"/>
                </a:solidFill>
              </a:rPr>
              <a:t>limited circumstances</a:t>
            </a:r>
            <a:r>
              <a:rPr lang="en-US" sz="2000" dirty="0">
                <a:solidFill>
                  <a:schemeClr val="tx1"/>
                </a:solidFill>
              </a:rPr>
              <a:t>, the law allows legislators to change their party </a:t>
            </a:r>
            <a:r>
              <a:rPr lang="en-US" sz="2000" dirty="0" smtClean="0">
                <a:solidFill>
                  <a:schemeClr val="tx1"/>
                </a:solidFill>
              </a:rPr>
              <a:t>without incurring </a:t>
            </a:r>
            <a:r>
              <a:rPr lang="en-US" sz="2000" dirty="0">
                <a:solidFill>
                  <a:schemeClr val="tx1"/>
                </a:solidFill>
              </a:rPr>
              <a:t>the risk of disqualification.</a:t>
            </a:r>
            <a:endParaRPr lang="en-IN" sz="2000" dirty="0">
              <a:solidFill>
                <a:schemeClr val="tx1"/>
              </a:solidFill>
            </a:endParaRPr>
          </a:p>
        </p:txBody>
      </p:sp>
      <p:pic>
        <p:nvPicPr>
          <p:cNvPr id="4" name="Picture 3" descr="https://adrindia.org/sites/all/themes/bootstrap_subtheme/images/logo-myne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652" y="35036"/>
            <a:ext cx="2228348" cy="697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46" y="3965"/>
            <a:ext cx="1226738" cy="591982"/>
          </a:xfrm>
          <a:prstGeom prst="rect">
            <a:avLst/>
          </a:prstGeom>
        </p:spPr>
      </p:pic>
      <p:sp>
        <p:nvSpPr>
          <p:cNvPr id="6" name="Title 1"/>
          <p:cNvSpPr txBox="1">
            <a:spLocks/>
          </p:cNvSpPr>
          <p:nvPr/>
        </p:nvSpPr>
        <p:spPr bwMode="black">
          <a:xfrm>
            <a:off x="437320" y="3605742"/>
            <a:ext cx="4797288" cy="712921"/>
          </a:xfrm>
          <a:prstGeom prst="rect">
            <a:avLst/>
          </a:prstGeom>
          <a:solidFill>
            <a:srgbClr val="FFFFFF"/>
          </a:solidFill>
          <a:ln w="31750" cap="sq">
            <a:solidFill>
              <a:srgbClr val="404040"/>
            </a:solidFill>
            <a:miter lim="800000"/>
          </a:ln>
        </p:spPr>
        <p:txBody>
          <a:bodyPr vert="horz" lIns="182880" tIns="182880" rIns="182880" bIns="182880" rtlCol="0" anchor="ctr">
            <a:normAutofit fontScale="55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b="1" dirty="0" smtClean="0"/>
              <a:t>NEED FOR ANTI-DEFECTION LAW</a:t>
            </a:r>
            <a:endParaRPr lang="en-IN" b="1" dirty="0"/>
          </a:p>
        </p:txBody>
      </p:sp>
      <p:sp>
        <p:nvSpPr>
          <p:cNvPr id="7" name="Content Placeholder 2"/>
          <p:cNvSpPr txBox="1">
            <a:spLocks/>
          </p:cNvSpPr>
          <p:nvPr/>
        </p:nvSpPr>
        <p:spPr>
          <a:xfrm>
            <a:off x="437320" y="4441110"/>
            <a:ext cx="7729728" cy="31019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000" dirty="0" smtClean="0">
                <a:solidFill>
                  <a:schemeClr val="tx1"/>
                </a:solidFill>
              </a:rPr>
              <a:t>Political Stability</a:t>
            </a:r>
          </a:p>
          <a:p>
            <a:r>
              <a:rPr lang="en-US" sz="2000" dirty="0" smtClean="0">
                <a:solidFill>
                  <a:schemeClr val="tx1"/>
                </a:solidFill>
              </a:rPr>
              <a:t>Ensuring loyalty of party members</a:t>
            </a:r>
          </a:p>
          <a:p>
            <a:r>
              <a:rPr lang="en-US" sz="2000" dirty="0" smtClean="0">
                <a:solidFill>
                  <a:schemeClr val="tx1"/>
                </a:solidFill>
              </a:rPr>
              <a:t>Upholds the will of the people</a:t>
            </a:r>
          </a:p>
          <a:p>
            <a:r>
              <a:rPr lang="en-US" sz="2000" dirty="0" smtClean="0">
                <a:solidFill>
                  <a:schemeClr val="tx1"/>
                </a:solidFill>
              </a:rPr>
              <a:t>Reduces corruption &amp; facilitates democratic</a:t>
            </a:r>
            <a:br>
              <a:rPr lang="en-US" sz="2000" dirty="0" smtClean="0">
                <a:solidFill>
                  <a:schemeClr val="tx1"/>
                </a:solidFill>
              </a:rPr>
            </a:br>
            <a:r>
              <a:rPr lang="en-US" sz="2000" dirty="0" smtClean="0">
                <a:solidFill>
                  <a:schemeClr val="tx1"/>
                </a:solidFill>
              </a:rPr>
              <a:t>realignment of parties</a:t>
            </a:r>
          </a:p>
          <a:p>
            <a:endParaRPr lang="en-IN" sz="2000" dirty="0">
              <a:solidFill>
                <a:schemeClr val="tx1"/>
              </a:solidFill>
            </a:endParaRPr>
          </a:p>
        </p:txBody>
      </p:sp>
      <p:sp>
        <p:nvSpPr>
          <p:cNvPr id="8" name="Title 1"/>
          <p:cNvSpPr txBox="1">
            <a:spLocks/>
          </p:cNvSpPr>
          <p:nvPr/>
        </p:nvSpPr>
        <p:spPr bwMode="black">
          <a:xfrm>
            <a:off x="6692348" y="3605743"/>
            <a:ext cx="4883427" cy="71292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1600" b="1" dirty="0" smtClean="0"/>
              <a:t>ISSUES WITH ANTI-DEFECTION LAW</a:t>
            </a:r>
            <a:endParaRPr lang="en-IN" sz="1600" b="1" dirty="0"/>
          </a:p>
        </p:txBody>
      </p:sp>
      <p:sp>
        <p:nvSpPr>
          <p:cNvPr id="9" name="Content Placeholder 2"/>
          <p:cNvSpPr txBox="1">
            <a:spLocks/>
          </p:cNvSpPr>
          <p:nvPr/>
        </p:nvSpPr>
        <p:spPr>
          <a:xfrm>
            <a:off x="6692348" y="4427042"/>
            <a:ext cx="7729728" cy="31019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smtClean="0">
                <a:solidFill>
                  <a:schemeClr val="tx1"/>
                </a:solidFill>
              </a:rPr>
              <a:t>Restricts freedom of speech &amp; expression of legislators</a:t>
            </a:r>
          </a:p>
          <a:p>
            <a:r>
              <a:rPr lang="en-US" dirty="0" smtClean="0">
                <a:solidFill>
                  <a:schemeClr val="tx1"/>
                </a:solidFill>
              </a:rPr>
              <a:t>No liability for political</a:t>
            </a:r>
            <a:r>
              <a:rPr lang="en-US" sz="2000" dirty="0" smtClean="0">
                <a:solidFill>
                  <a:schemeClr val="tx1"/>
                </a:solidFill>
              </a:rPr>
              <a:t> </a:t>
            </a:r>
            <a:r>
              <a:rPr lang="en-US" dirty="0" smtClean="0">
                <a:solidFill>
                  <a:schemeClr val="tx1"/>
                </a:solidFill>
              </a:rPr>
              <a:t>parties</a:t>
            </a:r>
          </a:p>
          <a:p>
            <a:r>
              <a:rPr lang="en-US" dirty="0" smtClean="0">
                <a:solidFill>
                  <a:schemeClr val="tx1"/>
                </a:solidFill>
              </a:rPr>
              <a:t>Problem with merger provision</a:t>
            </a:r>
          </a:p>
          <a:p>
            <a:r>
              <a:rPr lang="en-US" dirty="0" smtClean="0">
                <a:solidFill>
                  <a:schemeClr val="tx1"/>
                </a:solidFill>
              </a:rPr>
              <a:t>Power to the presiding officer</a:t>
            </a:r>
          </a:p>
          <a:p>
            <a:r>
              <a:rPr lang="en-US" dirty="0" smtClean="0">
                <a:solidFill>
                  <a:schemeClr val="tx1"/>
                </a:solidFill>
              </a:rPr>
              <a:t>Unable to curb instability </a:t>
            </a:r>
          </a:p>
          <a:p>
            <a:r>
              <a:rPr lang="en-US" dirty="0" smtClean="0">
                <a:solidFill>
                  <a:schemeClr val="tx1"/>
                </a:solidFill>
              </a:rPr>
              <a:t>Expulsion does not attract disqualification</a:t>
            </a:r>
            <a:endParaRPr lang="en-IN" dirty="0" smtClean="0">
              <a:solidFill>
                <a:schemeClr val="tx1"/>
              </a:solidFill>
            </a:endParaRPr>
          </a:p>
        </p:txBody>
      </p:sp>
    </p:spTree>
    <p:extLst>
      <p:ext uri="{BB962C8B-B14F-4D97-AF65-F5344CB8AC3E}">
        <p14:creationId xmlns:p14="http://schemas.microsoft.com/office/powerpoint/2010/main" val="2720179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03207"/>
            <a:ext cx="7729728" cy="1188720"/>
          </a:xfrm>
        </p:spPr>
        <p:txBody>
          <a:bodyPr/>
          <a:lstStyle/>
          <a:p>
            <a:r>
              <a:rPr lang="en-US" b="1" dirty="0" smtClean="0"/>
              <a:t>COSTS OF DEFECTIONs</a:t>
            </a:r>
            <a:endParaRPr lang="en-IN" b="1" dirty="0"/>
          </a:p>
        </p:txBody>
      </p:sp>
      <p:pic>
        <p:nvPicPr>
          <p:cNvPr id="3074" name="Picture 2" descr="Why anti-defection law has failed to prevent defections | India News -  Times of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9239" y="1986847"/>
            <a:ext cx="5289345" cy="20077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apil Sibal is right. 10th schedule needs to be scrapped | India News -  Times of In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13" y="4305130"/>
            <a:ext cx="4871282" cy="203289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Why anti-defection law has failed to prevent defections | India News -  Times of In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9240" y="4305130"/>
            <a:ext cx="5289344" cy="203289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Why anti-defection law has failed to prevent defections | India News -  Times of In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113" y="1986847"/>
            <a:ext cx="4871282" cy="20077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s://adrindia.org/sites/all/themes/bootstrap_subtheme/images/logo-mynet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3652" y="35036"/>
            <a:ext cx="2228348" cy="6979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44" y="72483"/>
            <a:ext cx="1226738" cy="591982"/>
          </a:xfrm>
          <a:prstGeom prst="rect">
            <a:avLst/>
          </a:prstGeom>
        </p:spPr>
      </p:pic>
    </p:spTree>
    <p:extLst>
      <p:ext uri="{BB962C8B-B14F-4D97-AF65-F5344CB8AC3E}">
        <p14:creationId xmlns:p14="http://schemas.microsoft.com/office/powerpoint/2010/main" val="842814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83462" y="698839"/>
            <a:ext cx="7729728" cy="1188720"/>
          </a:xfrm>
        </p:spPr>
        <p:txBody>
          <a:bodyPr/>
          <a:lstStyle/>
          <a:p>
            <a:r>
              <a:rPr lang="en-US" b="1" dirty="0" smtClean="0"/>
              <a:t>POLITICAL FUNDING &amp; DEFECTIONS</a:t>
            </a:r>
            <a:endParaRPr lang="en-IN" b="1" dirty="0"/>
          </a:p>
        </p:txBody>
      </p:sp>
      <p:pic>
        <p:nvPicPr>
          <p:cNvPr id="4" name="Picture 3" descr="https://adrindia.org/sites/all/themes/bootstrap_subtheme/images/logo-myne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3652" y="35036"/>
            <a:ext cx="2228348" cy="697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44" y="58416"/>
            <a:ext cx="1226738" cy="591982"/>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465178470"/>
              </p:ext>
            </p:extLst>
          </p:nvPr>
        </p:nvGraphicFramePr>
        <p:xfrm>
          <a:off x="789664" y="2208627"/>
          <a:ext cx="10517324" cy="4248443"/>
        </p:xfrm>
        <a:graphic>
          <a:graphicData uri="http://schemas.openxmlformats.org/presentationml/2006/ole">
            <mc:AlternateContent xmlns:mc="http://schemas.openxmlformats.org/markup-compatibility/2006">
              <mc:Choice xmlns:v="urn:schemas-microsoft-com:vml" Requires="v">
                <p:oleObj spid="_x0000_s3128" name="Bitmap Image" r:id="rId6" imgW="7429680" imgH="2905200" progId="PBrush">
                  <p:embed/>
                </p:oleObj>
              </mc:Choice>
              <mc:Fallback>
                <p:oleObj name="Bitmap Image" r:id="rId6" imgW="7429680" imgH="2905200" progId="PBrush">
                  <p:embed/>
                  <p:pic>
                    <p:nvPicPr>
                      <p:cNvPr id="0" name=""/>
                      <p:cNvPicPr/>
                      <p:nvPr/>
                    </p:nvPicPr>
                    <p:blipFill>
                      <a:blip r:embed="rId7"/>
                      <a:stretch>
                        <a:fillRect/>
                      </a:stretch>
                    </p:blipFill>
                    <p:spPr>
                      <a:xfrm>
                        <a:off x="789664" y="2208627"/>
                        <a:ext cx="10517324" cy="4248443"/>
                      </a:xfrm>
                      <a:prstGeom prst="rect">
                        <a:avLst/>
                      </a:prstGeom>
                    </p:spPr>
                  </p:pic>
                </p:oleObj>
              </mc:Fallback>
            </mc:AlternateContent>
          </a:graphicData>
        </a:graphic>
      </p:graphicFrame>
    </p:spTree>
    <p:extLst>
      <p:ext uri="{BB962C8B-B14F-4D97-AF65-F5344CB8AC3E}">
        <p14:creationId xmlns:p14="http://schemas.microsoft.com/office/powerpoint/2010/main" val="1711946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04528" y="753677"/>
            <a:ext cx="7729728" cy="1188720"/>
          </a:xfrm>
        </p:spPr>
        <p:txBody>
          <a:bodyPr/>
          <a:lstStyle/>
          <a:p>
            <a:r>
              <a:rPr lang="en-US" b="1" dirty="0" smtClean="0"/>
              <a:t>Political funding &amp; </a:t>
            </a:r>
            <a:r>
              <a:rPr lang="en-US" b="1" dirty="0"/>
              <a:t>DEFECTIONS</a:t>
            </a:r>
            <a:endParaRPr lang="en-IN" dirty="0"/>
          </a:p>
        </p:txBody>
      </p:sp>
      <p:graphicFrame>
        <p:nvGraphicFramePr>
          <p:cNvPr id="5" name="Object 4"/>
          <p:cNvGraphicFramePr>
            <a:graphicFrameLocks noChangeAspect="1"/>
          </p:cNvGraphicFramePr>
          <p:nvPr>
            <p:extLst>
              <p:ext uri="{D42A27DB-BD31-4B8C-83A1-F6EECF244321}">
                <p14:modId xmlns:p14="http://schemas.microsoft.com/office/powerpoint/2010/main" val="182428763"/>
              </p:ext>
            </p:extLst>
          </p:nvPr>
        </p:nvGraphicFramePr>
        <p:xfrm>
          <a:off x="212333" y="2274739"/>
          <a:ext cx="11827501" cy="4126061"/>
        </p:xfrm>
        <a:graphic>
          <a:graphicData uri="http://schemas.openxmlformats.org/presentationml/2006/ole">
            <mc:AlternateContent xmlns:mc="http://schemas.openxmlformats.org/markup-compatibility/2006">
              <mc:Choice xmlns:v="urn:schemas-microsoft-com:vml" Requires="v">
                <p:oleObj spid="_x0000_s4151" name="Bitmap Image" r:id="rId3" imgW="10191600" imgH="3543480" progId="PBrush">
                  <p:embed/>
                </p:oleObj>
              </mc:Choice>
              <mc:Fallback>
                <p:oleObj name="Bitmap Image" r:id="rId3" imgW="10191600" imgH="3543480" progId="PBrush">
                  <p:embed/>
                  <p:pic>
                    <p:nvPicPr>
                      <p:cNvPr id="0" name=""/>
                      <p:cNvPicPr/>
                      <p:nvPr/>
                    </p:nvPicPr>
                    <p:blipFill>
                      <a:blip r:embed="rId4"/>
                      <a:stretch>
                        <a:fillRect/>
                      </a:stretch>
                    </p:blipFill>
                    <p:spPr>
                      <a:xfrm>
                        <a:off x="212333" y="2274739"/>
                        <a:ext cx="11827501" cy="4126061"/>
                      </a:xfrm>
                      <a:prstGeom prst="rect">
                        <a:avLst/>
                      </a:prstGeom>
                    </p:spPr>
                  </p:pic>
                </p:oleObj>
              </mc:Fallback>
            </mc:AlternateContent>
          </a:graphicData>
        </a:graphic>
      </p:graphicFrame>
      <p:pic>
        <p:nvPicPr>
          <p:cNvPr id="6" name="Picture 5" descr="https://adrindia.org/sites/all/themes/bootstrap_subtheme/images/logo-mynet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3652" y="35036"/>
            <a:ext cx="2228348" cy="6979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744" y="58416"/>
            <a:ext cx="1226738" cy="591982"/>
          </a:xfrm>
          <a:prstGeom prst="rect">
            <a:avLst/>
          </a:prstGeom>
        </p:spPr>
      </p:pic>
    </p:spTree>
    <p:extLst>
      <p:ext uri="{BB962C8B-B14F-4D97-AF65-F5344CB8AC3E}">
        <p14:creationId xmlns:p14="http://schemas.microsoft.com/office/powerpoint/2010/main" val="1877567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55" y="589967"/>
            <a:ext cx="7729728" cy="1188720"/>
          </a:xfrm>
        </p:spPr>
        <p:txBody>
          <a:bodyPr/>
          <a:lstStyle/>
          <a:p>
            <a:r>
              <a:rPr lang="en-US" b="1" dirty="0" smtClean="0"/>
              <a:t>DEFECTIONS OVER THE YEARS</a:t>
            </a:r>
            <a:endParaRPr lang="en-IN" b="1" dirty="0"/>
          </a:p>
        </p:txBody>
      </p:sp>
      <p:sp>
        <p:nvSpPr>
          <p:cNvPr id="3" name="Content Placeholder 2"/>
          <p:cNvSpPr>
            <a:spLocks noGrp="1"/>
          </p:cNvSpPr>
          <p:nvPr>
            <p:ph idx="1"/>
          </p:nvPr>
        </p:nvSpPr>
        <p:spPr>
          <a:xfrm>
            <a:off x="566912" y="1913204"/>
            <a:ext cx="11249949" cy="4705643"/>
          </a:xfrm>
        </p:spPr>
        <p:txBody>
          <a:bodyPr>
            <a:normAutofit/>
          </a:bodyPr>
          <a:lstStyle/>
          <a:p>
            <a:r>
              <a:rPr lang="en-US" sz="2000" b="1" dirty="0">
                <a:solidFill>
                  <a:schemeClr val="tx1"/>
                </a:solidFill>
              </a:rPr>
              <a:t>Earlier, a weak Centre and a fragmented polity in states led to defections</a:t>
            </a:r>
            <a:r>
              <a:rPr lang="en-US" sz="2000" dirty="0">
                <a:solidFill>
                  <a:schemeClr val="tx1"/>
                </a:solidFill>
              </a:rPr>
              <a:t> as politicians switched camps in order to form a majority government. The trend seems to have marked a curious reversal in the last eight years. </a:t>
            </a:r>
            <a:endParaRPr lang="en-US" sz="2000" dirty="0" smtClean="0">
              <a:solidFill>
                <a:schemeClr val="tx1"/>
              </a:solidFill>
            </a:endParaRPr>
          </a:p>
          <a:p>
            <a:r>
              <a:rPr lang="en-US" sz="2000" dirty="0">
                <a:solidFill>
                  <a:schemeClr val="tx1"/>
                </a:solidFill>
              </a:rPr>
              <a:t>The </a:t>
            </a:r>
            <a:r>
              <a:rPr lang="en-US" sz="2000" b="1" dirty="0">
                <a:solidFill>
                  <a:schemeClr val="tx1"/>
                </a:solidFill>
              </a:rPr>
              <a:t>presence of a mighty political party</a:t>
            </a:r>
            <a:r>
              <a:rPr lang="en-US" sz="2000" dirty="0">
                <a:solidFill>
                  <a:schemeClr val="tx1"/>
                </a:solidFill>
              </a:rPr>
              <a:t> </a:t>
            </a:r>
            <a:r>
              <a:rPr lang="en-US" sz="2000" b="1" dirty="0">
                <a:solidFill>
                  <a:schemeClr val="tx1"/>
                </a:solidFill>
              </a:rPr>
              <a:t>with a mammoth majority at the Centre</a:t>
            </a:r>
            <a:r>
              <a:rPr lang="en-US" sz="2000" dirty="0">
                <a:solidFill>
                  <a:schemeClr val="tx1"/>
                </a:solidFill>
              </a:rPr>
              <a:t> and </a:t>
            </a:r>
            <a:r>
              <a:rPr lang="en-US" sz="2000" b="1" dirty="0">
                <a:solidFill>
                  <a:schemeClr val="tx1"/>
                </a:solidFill>
              </a:rPr>
              <a:t>strong governments in a large number of states now ensure these splits </a:t>
            </a:r>
            <a:r>
              <a:rPr lang="en-US" sz="2000" dirty="0">
                <a:solidFill>
                  <a:schemeClr val="tx1"/>
                </a:solidFill>
              </a:rPr>
              <a:t>and dethroning of elected governments</a:t>
            </a:r>
            <a:r>
              <a:rPr lang="en-US" sz="2000" dirty="0" smtClean="0">
                <a:solidFill>
                  <a:schemeClr val="tx1"/>
                </a:solidFill>
              </a:rPr>
              <a:t>.</a:t>
            </a:r>
            <a:endParaRPr lang="en-IN" sz="2000" dirty="0">
              <a:solidFill>
                <a:schemeClr val="tx1"/>
              </a:solidFill>
            </a:endParaRPr>
          </a:p>
          <a:p>
            <a:r>
              <a:rPr lang="en-US" sz="2000" dirty="0">
                <a:solidFill>
                  <a:schemeClr val="tx1"/>
                </a:solidFill>
              </a:rPr>
              <a:t>Defections are no longer a symptom of fractured </a:t>
            </a:r>
            <a:r>
              <a:rPr lang="en-US" sz="2000" dirty="0" smtClean="0">
                <a:solidFill>
                  <a:schemeClr val="tx1"/>
                </a:solidFill>
              </a:rPr>
              <a:t>polity.</a:t>
            </a:r>
          </a:p>
          <a:p>
            <a:r>
              <a:rPr lang="en-US" sz="2000" dirty="0">
                <a:solidFill>
                  <a:schemeClr val="tx1"/>
                </a:solidFill>
              </a:rPr>
              <a:t>The Congress has seen the maximum and the most high-profile exits in recent years. </a:t>
            </a:r>
            <a:endParaRPr lang="en-US" sz="2000" dirty="0" smtClean="0">
              <a:solidFill>
                <a:schemeClr val="tx1"/>
              </a:solidFill>
            </a:endParaRPr>
          </a:p>
          <a:p>
            <a:r>
              <a:rPr lang="en-US" sz="2000" dirty="0">
                <a:solidFill>
                  <a:schemeClr val="tx1"/>
                </a:solidFill>
              </a:rPr>
              <a:t>The Congress versus BJP battle perhaps reached its peak during the 2017 assembly elections in </a:t>
            </a:r>
            <a:r>
              <a:rPr lang="en-US" sz="2000" dirty="0" err="1">
                <a:solidFill>
                  <a:schemeClr val="tx1"/>
                </a:solidFill>
              </a:rPr>
              <a:t>Uttarakhand</a:t>
            </a:r>
            <a:r>
              <a:rPr lang="en-US" sz="2000" dirty="0">
                <a:solidFill>
                  <a:schemeClr val="tx1"/>
                </a:solidFill>
              </a:rPr>
              <a:t>. This election saw unprecedented defections and crossovers in all but 15-20 of the state’s 70 seats. </a:t>
            </a:r>
            <a:endParaRPr lang="en-US" sz="2000" dirty="0" smtClean="0">
              <a:solidFill>
                <a:schemeClr val="tx1"/>
              </a:solidFill>
            </a:endParaRPr>
          </a:p>
          <a:p>
            <a:r>
              <a:rPr lang="en-US" sz="2000" b="1" dirty="0" smtClean="0">
                <a:solidFill>
                  <a:schemeClr val="tx1"/>
                </a:solidFill>
              </a:rPr>
              <a:t>Two </a:t>
            </a:r>
            <a:r>
              <a:rPr lang="en-US" sz="2000" b="1" dirty="0">
                <a:solidFill>
                  <a:schemeClr val="tx1"/>
                </a:solidFill>
              </a:rPr>
              <a:t>major factors </a:t>
            </a:r>
            <a:r>
              <a:rPr lang="en-US" sz="2000" dirty="0">
                <a:solidFill>
                  <a:schemeClr val="tx1"/>
                </a:solidFill>
              </a:rPr>
              <a:t>that have </a:t>
            </a:r>
            <a:r>
              <a:rPr lang="en-US" sz="2000" b="1" dirty="0">
                <a:solidFill>
                  <a:schemeClr val="tx1"/>
                </a:solidFill>
              </a:rPr>
              <a:t>seriously damaged the Indian polity </a:t>
            </a:r>
            <a:r>
              <a:rPr lang="en-US" sz="2000" dirty="0">
                <a:solidFill>
                  <a:schemeClr val="tx1"/>
                </a:solidFill>
              </a:rPr>
              <a:t>are </a:t>
            </a:r>
            <a:r>
              <a:rPr lang="en-US" sz="2000" b="1" dirty="0">
                <a:solidFill>
                  <a:schemeClr val="tx1"/>
                </a:solidFill>
              </a:rPr>
              <a:t>opportunistic alliances </a:t>
            </a:r>
            <a:r>
              <a:rPr lang="en-US" sz="2000" dirty="0">
                <a:solidFill>
                  <a:schemeClr val="tx1"/>
                </a:solidFill>
              </a:rPr>
              <a:t>and </a:t>
            </a:r>
            <a:r>
              <a:rPr lang="en-US" sz="2000" b="1" dirty="0">
                <a:solidFill>
                  <a:schemeClr val="tx1"/>
                </a:solidFill>
              </a:rPr>
              <a:t>political </a:t>
            </a:r>
            <a:r>
              <a:rPr lang="en-US" sz="2000" b="1" dirty="0" smtClean="0">
                <a:solidFill>
                  <a:schemeClr val="tx1"/>
                </a:solidFill>
              </a:rPr>
              <a:t>defections</a:t>
            </a:r>
            <a:r>
              <a:rPr lang="en-US" sz="2000" dirty="0">
                <a:solidFill>
                  <a:schemeClr val="tx1"/>
                </a:solidFill>
              </a:rPr>
              <a:t> </a:t>
            </a:r>
            <a:r>
              <a:rPr lang="en-US" sz="2000" dirty="0" smtClean="0">
                <a:solidFill>
                  <a:schemeClr val="tx1"/>
                </a:solidFill>
              </a:rPr>
              <a:t>- both </a:t>
            </a:r>
            <a:r>
              <a:rPr lang="en-US" sz="2000" dirty="0">
                <a:solidFill>
                  <a:schemeClr val="tx1"/>
                </a:solidFill>
              </a:rPr>
              <a:t>are interrelated and often appear </a:t>
            </a:r>
            <a:r>
              <a:rPr lang="en-US" sz="2000" dirty="0" smtClean="0">
                <a:solidFill>
                  <a:schemeClr val="tx1"/>
                </a:solidFill>
              </a:rPr>
              <a:t>together.</a:t>
            </a:r>
            <a:endParaRPr lang="en-IN" sz="2000" dirty="0">
              <a:solidFill>
                <a:schemeClr val="tx1"/>
              </a:solidFill>
            </a:endParaRPr>
          </a:p>
          <a:p>
            <a:endParaRPr lang="en-US" sz="2000" dirty="0" smtClean="0">
              <a:solidFill>
                <a:schemeClr val="tx1"/>
              </a:solidFill>
            </a:endParaRPr>
          </a:p>
          <a:p>
            <a:pPr marL="0" indent="0">
              <a:buNone/>
            </a:pPr>
            <a:endParaRPr lang="en-IN" sz="2000" dirty="0">
              <a:solidFill>
                <a:schemeClr val="tx1"/>
              </a:solidFill>
            </a:endParaRPr>
          </a:p>
        </p:txBody>
      </p:sp>
      <p:pic>
        <p:nvPicPr>
          <p:cNvPr id="4" name="Picture 3" descr="https://adrindia.org/sites/all/themes/bootstrap_subtheme/images/logo-myne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652" y="35036"/>
            <a:ext cx="2228348" cy="697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46" y="18035"/>
            <a:ext cx="1226738" cy="591982"/>
          </a:xfrm>
          <a:prstGeom prst="rect">
            <a:avLst/>
          </a:prstGeom>
        </p:spPr>
      </p:pic>
    </p:spTree>
    <p:extLst>
      <p:ext uri="{BB962C8B-B14F-4D97-AF65-F5344CB8AC3E}">
        <p14:creationId xmlns:p14="http://schemas.microsoft.com/office/powerpoint/2010/main" val="3643378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3923" y="460875"/>
            <a:ext cx="7729728" cy="1188720"/>
          </a:xfrm>
        </p:spPr>
        <p:txBody>
          <a:bodyPr/>
          <a:lstStyle/>
          <a:p>
            <a:r>
              <a:rPr lang="en-US" b="1" dirty="0" smtClean="0"/>
              <a:t>WHY IS ANTI-DEFECTION A NON-ISSUE FOR VOTERS?</a:t>
            </a:r>
            <a:endParaRPr lang="en-IN" b="1" dirty="0"/>
          </a:p>
        </p:txBody>
      </p:sp>
      <p:sp>
        <p:nvSpPr>
          <p:cNvPr id="3" name="Content Placeholder 2"/>
          <p:cNvSpPr>
            <a:spLocks noGrp="1"/>
          </p:cNvSpPr>
          <p:nvPr>
            <p:ph idx="1"/>
          </p:nvPr>
        </p:nvSpPr>
        <p:spPr>
          <a:xfrm>
            <a:off x="84848" y="1649595"/>
            <a:ext cx="12027877" cy="4599071"/>
          </a:xfrm>
        </p:spPr>
        <p:txBody>
          <a:bodyPr>
            <a:noAutofit/>
          </a:bodyPr>
          <a:lstStyle/>
          <a:p>
            <a:r>
              <a:rPr lang="en-US" sz="2000" dirty="0" smtClean="0">
                <a:solidFill>
                  <a:schemeClr val="tx1"/>
                </a:solidFill>
              </a:rPr>
              <a:t>Largely </a:t>
            </a:r>
            <a:r>
              <a:rPr lang="en-US" sz="2000" b="1" dirty="0" smtClean="0">
                <a:solidFill>
                  <a:schemeClr val="tx1"/>
                </a:solidFill>
              </a:rPr>
              <a:t>electorate chooses the party and not the candidate </a:t>
            </a:r>
            <a:r>
              <a:rPr lang="en-US" sz="2000" dirty="0" smtClean="0">
                <a:solidFill>
                  <a:schemeClr val="tx1"/>
                </a:solidFill>
              </a:rPr>
              <a:t>during elections else many defectors and candidates with questionable records would not have made it to the Parliament/Assemblies.</a:t>
            </a:r>
          </a:p>
          <a:p>
            <a:r>
              <a:rPr lang="en-US" sz="2000" b="1" dirty="0" smtClean="0">
                <a:solidFill>
                  <a:schemeClr val="tx1"/>
                </a:solidFill>
              </a:rPr>
              <a:t>Voters seem  to have accepted defection as a routine practice </a:t>
            </a:r>
            <a:r>
              <a:rPr lang="en-US" sz="2000" dirty="0" smtClean="0">
                <a:solidFill>
                  <a:schemeClr val="tx1"/>
                </a:solidFill>
              </a:rPr>
              <a:t>in Indian politics and do not consider as evil.</a:t>
            </a:r>
            <a:endParaRPr lang="en-US" sz="2000" dirty="0">
              <a:solidFill>
                <a:schemeClr val="tx1"/>
              </a:solidFill>
            </a:endParaRPr>
          </a:p>
          <a:p>
            <a:r>
              <a:rPr lang="en-US" sz="2000" dirty="0" err="1" smtClean="0">
                <a:solidFill>
                  <a:schemeClr val="tx1"/>
                </a:solidFill>
              </a:rPr>
              <a:t>Lokniti</a:t>
            </a:r>
            <a:r>
              <a:rPr lang="en-US" sz="2000" dirty="0" smtClean="0">
                <a:solidFill>
                  <a:schemeClr val="tx1"/>
                </a:solidFill>
              </a:rPr>
              <a:t>-CSDS findings: 52% voters mentioned voting for the party while 37% voted for the candidate during 2019 LS elections. </a:t>
            </a:r>
            <a:r>
              <a:rPr lang="en-US" sz="2000" b="1" dirty="0" smtClean="0">
                <a:solidFill>
                  <a:schemeClr val="tx1"/>
                </a:solidFill>
              </a:rPr>
              <a:t>Party-centered voting neutralizes any displeasure that voters may have about their chosen representatives defecting </a:t>
            </a:r>
            <a:r>
              <a:rPr lang="en-US" sz="2000" dirty="0" smtClean="0">
                <a:solidFill>
                  <a:schemeClr val="tx1"/>
                </a:solidFill>
              </a:rPr>
              <a:t>and contesting again on a different party ticket.</a:t>
            </a:r>
          </a:p>
          <a:p>
            <a:r>
              <a:rPr lang="en-US" sz="2000" b="1" dirty="0" smtClean="0">
                <a:solidFill>
                  <a:schemeClr val="tx1"/>
                </a:solidFill>
              </a:rPr>
              <a:t>Examples of defectors being re-elected</a:t>
            </a:r>
            <a:r>
              <a:rPr lang="en-US" sz="2000" dirty="0" smtClean="0">
                <a:solidFill>
                  <a:schemeClr val="tx1"/>
                </a:solidFill>
              </a:rPr>
              <a:t> on a party ticket against which they had contested the previous election. Ex:  Congress party’s </a:t>
            </a:r>
            <a:r>
              <a:rPr lang="en-US" sz="2000" b="1" dirty="0" err="1" smtClean="0">
                <a:solidFill>
                  <a:schemeClr val="tx1"/>
                </a:solidFill>
              </a:rPr>
              <a:t>Himanta</a:t>
            </a:r>
            <a:r>
              <a:rPr lang="en-US" sz="2000" b="1" dirty="0" smtClean="0">
                <a:solidFill>
                  <a:schemeClr val="tx1"/>
                </a:solidFill>
              </a:rPr>
              <a:t> </a:t>
            </a:r>
            <a:r>
              <a:rPr lang="en-US" sz="2000" b="1" dirty="0" err="1">
                <a:solidFill>
                  <a:schemeClr val="tx1"/>
                </a:solidFill>
              </a:rPr>
              <a:t>Biswa</a:t>
            </a:r>
            <a:r>
              <a:rPr lang="en-US" sz="2000" b="1" dirty="0">
                <a:solidFill>
                  <a:schemeClr val="tx1"/>
                </a:solidFill>
              </a:rPr>
              <a:t> </a:t>
            </a:r>
            <a:r>
              <a:rPr lang="en-US" sz="2000" b="1" dirty="0" err="1">
                <a:solidFill>
                  <a:schemeClr val="tx1"/>
                </a:solidFill>
              </a:rPr>
              <a:t>Sarma</a:t>
            </a:r>
            <a:r>
              <a:rPr lang="en-US" sz="2000" b="1" dirty="0">
                <a:solidFill>
                  <a:schemeClr val="tx1"/>
                </a:solidFill>
              </a:rPr>
              <a:t> </a:t>
            </a:r>
            <a:r>
              <a:rPr lang="en-US" sz="2000" dirty="0">
                <a:solidFill>
                  <a:schemeClr val="tx1"/>
                </a:solidFill>
              </a:rPr>
              <a:t>joined the BJP in 2015 and eventually became the Chief Minister in 2021. Manipur leader </a:t>
            </a:r>
            <a:r>
              <a:rPr lang="en-US" sz="2000" b="1" dirty="0">
                <a:solidFill>
                  <a:schemeClr val="tx1"/>
                </a:solidFill>
              </a:rPr>
              <a:t>N </a:t>
            </a:r>
            <a:r>
              <a:rPr lang="en-US" sz="2000" b="1" dirty="0" err="1">
                <a:solidFill>
                  <a:schemeClr val="tx1"/>
                </a:solidFill>
              </a:rPr>
              <a:t>Biren</a:t>
            </a:r>
            <a:r>
              <a:rPr lang="en-US" sz="2000" b="1" dirty="0">
                <a:solidFill>
                  <a:schemeClr val="tx1"/>
                </a:solidFill>
              </a:rPr>
              <a:t> Singh </a:t>
            </a:r>
            <a:r>
              <a:rPr lang="en-US" sz="2000" dirty="0">
                <a:solidFill>
                  <a:schemeClr val="tx1"/>
                </a:solidFill>
              </a:rPr>
              <a:t>joined the BJP due to differences with his Congress party and was later made the CM. </a:t>
            </a:r>
            <a:endParaRPr lang="en-US" sz="2000" dirty="0" smtClean="0">
              <a:solidFill>
                <a:schemeClr val="tx1"/>
              </a:solidFill>
            </a:endParaRPr>
          </a:p>
          <a:p>
            <a:r>
              <a:rPr lang="en-US" sz="2000" b="1" dirty="0" smtClean="0">
                <a:solidFill>
                  <a:schemeClr val="tx1"/>
                </a:solidFill>
              </a:rPr>
              <a:t>Voters do not express strong reservations against candidates with tainted backgrounds </a:t>
            </a:r>
            <a:r>
              <a:rPr lang="en-US" sz="2000" dirty="0" smtClean="0">
                <a:solidFill>
                  <a:schemeClr val="tx1"/>
                </a:solidFill>
              </a:rPr>
              <a:t>or those involved in corrupt practices. </a:t>
            </a:r>
            <a:r>
              <a:rPr lang="en-US" sz="2000" dirty="0">
                <a:solidFill>
                  <a:schemeClr val="tx1"/>
                </a:solidFill>
              </a:rPr>
              <a:t> </a:t>
            </a:r>
            <a:r>
              <a:rPr lang="en-US" sz="2000" u="sng" dirty="0" smtClean="0">
                <a:solidFill>
                  <a:schemeClr val="tx1"/>
                </a:solidFill>
              </a:rPr>
              <a:t>ADR National Survey 2018</a:t>
            </a:r>
            <a:r>
              <a:rPr lang="en-US" sz="2000" dirty="0" smtClean="0">
                <a:solidFill>
                  <a:schemeClr val="tx1"/>
                </a:solidFill>
              </a:rPr>
              <a:t>: 36.55% </a:t>
            </a:r>
            <a:r>
              <a:rPr lang="en-US" sz="2000" dirty="0">
                <a:solidFill>
                  <a:schemeClr val="tx1"/>
                </a:solidFill>
              </a:rPr>
              <a:t>people vote for a criminal candidate because the candidate has spent generously in an election campaign whereas around </a:t>
            </a:r>
            <a:r>
              <a:rPr lang="en-US" sz="2000" dirty="0" smtClean="0">
                <a:solidFill>
                  <a:schemeClr val="tx1"/>
                </a:solidFill>
              </a:rPr>
              <a:t>25% </a:t>
            </a:r>
            <a:r>
              <a:rPr lang="en-US" sz="2000" dirty="0">
                <a:solidFill>
                  <a:schemeClr val="tx1"/>
                </a:solidFill>
              </a:rPr>
              <a:t>people vote for candidates facing criminal charges because they were of their own </a:t>
            </a:r>
            <a:r>
              <a:rPr lang="en-US" sz="2000" dirty="0" smtClean="0">
                <a:solidFill>
                  <a:schemeClr val="tx1"/>
                </a:solidFill>
              </a:rPr>
              <a:t>caste/religion.</a:t>
            </a:r>
          </a:p>
        </p:txBody>
      </p:sp>
      <p:pic>
        <p:nvPicPr>
          <p:cNvPr id="4" name="Picture 3" descr="https://adrindia.org/sites/all/themes/bootstrap_subtheme/images/logo-myne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652" y="35036"/>
            <a:ext cx="2228348" cy="697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46" y="3965"/>
            <a:ext cx="1226738" cy="591982"/>
          </a:xfrm>
          <a:prstGeom prst="rect">
            <a:avLst/>
          </a:prstGeom>
        </p:spPr>
      </p:pic>
    </p:spTree>
    <p:extLst>
      <p:ext uri="{BB962C8B-B14F-4D97-AF65-F5344CB8AC3E}">
        <p14:creationId xmlns:p14="http://schemas.microsoft.com/office/powerpoint/2010/main" val="1149191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322" y="500455"/>
            <a:ext cx="7729728" cy="1188720"/>
          </a:xfrm>
        </p:spPr>
        <p:txBody>
          <a:bodyPr/>
          <a:lstStyle/>
          <a:p>
            <a:r>
              <a:rPr lang="en-US" b="1" dirty="0" smtClean="0"/>
              <a:t>Need for reforms</a:t>
            </a:r>
            <a:endParaRPr lang="en-IN" b="1" dirty="0"/>
          </a:p>
        </p:txBody>
      </p:sp>
      <p:sp>
        <p:nvSpPr>
          <p:cNvPr id="3" name="Content Placeholder 2"/>
          <p:cNvSpPr>
            <a:spLocks noGrp="1"/>
          </p:cNvSpPr>
          <p:nvPr>
            <p:ph idx="1"/>
          </p:nvPr>
        </p:nvSpPr>
        <p:spPr>
          <a:xfrm>
            <a:off x="369965" y="1765843"/>
            <a:ext cx="11515829" cy="4874105"/>
          </a:xfrm>
        </p:spPr>
        <p:txBody>
          <a:bodyPr>
            <a:normAutofit lnSpcReduction="10000"/>
          </a:bodyPr>
          <a:lstStyle/>
          <a:p>
            <a:r>
              <a:rPr lang="en-US" sz="2000" dirty="0">
                <a:solidFill>
                  <a:schemeClr val="tx1"/>
                </a:solidFill>
              </a:rPr>
              <a:t>In 2020, the Supreme Court urged the Parliament to </a:t>
            </a:r>
            <a:r>
              <a:rPr lang="en-US" sz="2000" b="1" dirty="0">
                <a:solidFill>
                  <a:schemeClr val="tx1"/>
                </a:solidFill>
              </a:rPr>
              <a:t>rethink the role of the Speaker or presiding officers of legislatures from taking decisions related to disqualification petitions</a:t>
            </a:r>
            <a:r>
              <a:rPr lang="en-US" sz="2000" b="1" dirty="0" smtClean="0">
                <a:solidFill>
                  <a:schemeClr val="tx1"/>
                </a:solidFill>
              </a:rPr>
              <a:t>.</a:t>
            </a:r>
          </a:p>
          <a:p>
            <a:r>
              <a:rPr lang="en-US" sz="2000" dirty="0">
                <a:solidFill>
                  <a:schemeClr val="tx1"/>
                </a:solidFill>
              </a:rPr>
              <a:t>According to former </a:t>
            </a:r>
            <a:r>
              <a:rPr lang="en-US" sz="2000" dirty="0" smtClean="0">
                <a:solidFill>
                  <a:schemeClr val="tx1"/>
                </a:solidFill>
              </a:rPr>
              <a:t>SC </a:t>
            </a:r>
            <a:r>
              <a:rPr lang="en-US" sz="2000" dirty="0">
                <a:solidFill>
                  <a:schemeClr val="tx1"/>
                </a:solidFill>
              </a:rPr>
              <a:t>Justice PB </a:t>
            </a:r>
            <a:r>
              <a:rPr lang="en-US" sz="2000" dirty="0" err="1">
                <a:solidFill>
                  <a:schemeClr val="tx1"/>
                </a:solidFill>
              </a:rPr>
              <a:t>Sawant</a:t>
            </a:r>
            <a:r>
              <a:rPr lang="en-US" sz="2000" dirty="0">
                <a:solidFill>
                  <a:schemeClr val="tx1"/>
                </a:solidFill>
              </a:rPr>
              <a:t>, the 2003 remedy to the anti-defection law was “proving to be worse than the disease” and facilitated mass defections. He recommends </a:t>
            </a:r>
            <a:r>
              <a:rPr lang="en-US" sz="2000" b="1" dirty="0">
                <a:solidFill>
                  <a:schemeClr val="tx1"/>
                </a:solidFill>
              </a:rPr>
              <a:t>further adjustments in the 10th Schedule to mandate defectors to resign their seats and face fresh elections</a:t>
            </a:r>
            <a:r>
              <a:rPr lang="en-US" sz="2000" dirty="0" smtClean="0">
                <a:solidFill>
                  <a:schemeClr val="tx1"/>
                </a:solidFill>
              </a:rPr>
              <a:t>.</a:t>
            </a:r>
          </a:p>
          <a:p>
            <a:r>
              <a:rPr lang="en-US" sz="2000" dirty="0" smtClean="0">
                <a:solidFill>
                  <a:schemeClr val="tx1"/>
                </a:solidFill>
              </a:rPr>
              <a:t>SC also ruled </a:t>
            </a:r>
            <a:r>
              <a:rPr lang="en-US" sz="2000" dirty="0">
                <a:solidFill>
                  <a:schemeClr val="tx1"/>
                </a:solidFill>
              </a:rPr>
              <a:t>that a period of three months was a “reasonable period” for a Speaker to dispose of disqualification petitions barring in “exceptional circumstances</a:t>
            </a:r>
            <a:r>
              <a:rPr lang="en-US" sz="2000" dirty="0" smtClean="0">
                <a:solidFill>
                  <a:schemeClr val="tx1"/>
                </a:solidFill>
              </a:rPr>
              <a:t>”.</a:t>
            </a:r>
          </a:p>
          <a:p>
            <a:r>
              <a:rPr lang="en-US" sz="2000" dirty="0" smtClean="0">
                <a:solidFill>
                  <a:schemeClr val="tx1"/>
                </a:solidFill>
              </a:rPr>
              <a:t>“If a </a:t>
            </a:r>
            <a:r>
              <a:rPr lang="en-US" sz="2000" dirty="0">
                <a:solidFill>
                  <a:schemeClr val="tx1"/>
                </a:solidFill>
              </a:rPr>
              <a:t>representative defies a party whip, the most the party must be allowed to do is remove the member from the party. Expulsion of the member from the House can only be the right of the House or the people,” </a:t>
            </a:r>
            <a:r>
              <a:rPr lang="en-US" sz="2000" dirty="0" err="1">
                <a:solidFill>
                  <a:schemeClr val="tx1"/>
                </a:solidFill>
              </a:rPr>
              <a:t>Guruswamy</a:t>
            </a:r>
            <a:r>
              <a:rPr lang="en-US" sz="2000" dirty="0">
                <a:solidFill>
                  <a:schemeClr val="tx1"/>
                </a:solidFill>
              </a:rPr>
              <a:t> wrote in the </a:t>
            </a:r>
            <a:r>
              <a:rPr lang="en-US" sz="2000" i="1" dirty="0">
                <a:solidFill>
                  <a:schemeClr val="tx1"/>
                </a:solidFill>
              </a:rPr>
              <a:t>Deccan Chronicle</a:t>
            </a:r>
            <a:r>
              <a:rPr lang="en-US" sz="2000" dirty="0">
                <a:solidFill>
                  <a:schemeClr val="tx1"/>
                </a:solidFill>
              </a:rPr>
              <a:t> this year</a:t>
            </a:r>
            <a:r>
              <a:rPr lang="en-US" sz="2000" dirty="0" smtClean="0">
                <a:solidFill>
                  <a:schemeClr val="tx1"/>
                </a:solidFill>
              </a:rPr>
              <a:t>.</a:t>
            </a:r>
          </a:p>
          <a:p>
            <a:r>
              <a:rPr lang="en-US" sz="2000" dirty="0">
                <a:solidFill>
                  <a:schemeClr val="tx1"/>
                </a:solidFill>
              </a:rPr>
              <a:t>The </a:t>
            </a:r>
            <a:r>
              <a:rPr lang="en-US" sz="2000" b="1" dirty="0" smtClean="0">
                <a:solidFill>
                  <a:schemeClr val="tx1"/>
                </a:solidFill>
              </a:rPr>
              <a:t>anti-defection law </a:t>
            </a:r>
            <a:r>
              <a:rPr lang="en-US" sz="2000" b="1" dirty="0" err="1" smtClean="0">
                <a:solidFill>
                  <a:schemeClr val="tx1"/>
                </a:solidFill>
              </a:rPr>
              <a:t>centralises</a:t>
            </a:r>
            <a:r>
              <a:rPr lang="en-US" sz="2000" b="1" dirty="0" smtClean="0">
                <a:solidFill>
                  <a:schemeClr val="tx1"/>
                </a:solidFill>
              </a:rPr>
              <a:t> </a:t>
            </a:r>
            <a:r>
              <a:rPr lang="en-US" sz="2000" b="1" dirty="0">
                <a:solidFill>
                  <a:schemeClr val="tx1"/>
                </a:solidFill>
              </a:rPr>
              <a:t>power within political parties</a:t>
            </a:r>
            <a:r>
              <a:rPr lang="en-US" sz="2000" dirty="0">
                <a:solidFill>
                  <a:schemeClr val="tx1"/>
                </a:solidFill>
              </a:rPr>
              <a:t>. The top leadership can dictate terms to all the party legislators. The lack of inner-party democracy in most Indian parties exacerbates the problem</a:t>
            </a:r>
            <a:r>
              <a:rPr lang="en-US" sz="2000" dirty="0" smtClean="0">
                <a:solidFill>
                  <a:schemeClr val="tx1"/>
                </a:solidFill>
              </a:rPr>
              <a:t>.</a:t>
            </a:r>
          </a:p>
          <a:p>
            <a:r>
              <a:rPr lang="en-US" sz="2100" b="1" dirty="0" smtClean="0">
                <a:solidFill>
                  <a:schemeClr val="tx1"/>
                </a:solidFill>
              </a:rPr>
              <a:t>This </a:t>
            </a:r>
            <a:r>
              <a:rPr lang="en-US" sz="2100" b="1" dirty="0">
                <a:solidFill>
                  <a:schemeClr val="tx1"/>
                </a:solidFill>
              </a:rPr>
              <a:t>law is a factor towards splintering of political parties </a:t>
            </a:r>
            <a:r>
              <a:rPr lang="en-US" sz="2100" dirty="0">
                <a:solidFill>
                  <a:schemeClr val="tx1"/>
                </a:solidFill>
              </a:rPr>
              <a:t>as ambitious leaders </a:t>
            </a:r>
            <a:r>
              <a:rPr lang="en-US" sz="2100" dirty="0" smtClean="0">
                <a:solidFill>
                  <a:schemeClr val="tx1"/>
                </a:solidFill>
              </a:rPr>
              <a:t>facing internal barriers </a:t>
            </a:r>
            <a:r>
              <a:rPr lang="en-US" sz="2100" dirty="0">
                <a:solidFill>
                  <a:schemeClr val="tx1"/>
                </a:solidFill>
              </a:rPr>
              <a:t>form their own parties.</a:t>
            </a:r>
            <a:endParaRPr lang="en-IN" sz="2100" dirty="0">
              <a:solidFill>
                <a:schemeClr val="tx1"/>
              </a:solidFill>
            </a:endParaRPr>
          </a:p>
        </p:txBody>
      </p:sp>
      <p:pic>
        <p:nvPicPr>
          <p:cNvPr id="4" name="Picture 3" descr="https://adrindia.org/sites/all/themes/bootstrap_subtheme/images/logo-myne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3652" y="35036"/>
            <a:ext cx="2228348" cy="697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46" y="88005"/>
            <a:ext cx="1226738" cy="591982"/>
          </a:xfrm>
          <a:prstGeom prst="rect">
            <a:avLst/>
          </a:prstGeom>
        </p:spPr>
      </p:pic>
    </p:spTree>
    <p:extLst>
      <p:ext uri="{BB962C8B-B14F-4D97-AF65-F5344CB8AC3E}">
        <p14:creationId xmlns:p14="http://schemas.microsoft.com/office/powerpoint/2010/main" val="2798644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 judgments related to ANTI-DEFECTION LAW</a:t>
            </a:r>
            <a:endParaRPr lang="en-IN" b="1" dirty="0"/>
          </a:p>
        </p:txBody>
      </p:sp>
      <p:sp>
        <p:nvSpPr>
          <p:cNvPr id="3" name="Content Placeholder 2"/>
          <p:cNvSpPr>
            <a:spLocks noGrp="1"/>
          </p:cNvSpPr>
          <p:nvPr>
            <p:ph idx="1"/>
          </p:nvPr>
        </p:nvSpPr>
        <p:spPr>
          <a:xfrm>
            <a:off x="908773" y="2609908"/>
            <a:ext cx="10823682" cy="3101983"/>
          </a:xfrm>
        </p:spPr>
        <p:txBody>
          <a:bodyPr>
            <a:noAutofit/>
          </a:bodyPr>
          <a:lstStyle/>
          <a:p>
            <a:r>
              <a:rPr lang="en-US" sz="2000" b="1" dirty="0">
                <a:solidFill>
                  <a:schemeClr val="tx1"/>
                </a:solidFill>
              </a:rPr>
              <a:t>In </a:t>
            </a:r>
            <a:r>
              <a:rPr lang="en-US" sz="2000" b="1" dirty="0" err="1">
                <a:solidFill>
                  <a:schemeClr val="tx1"/>
                </a:solidFill>
              </a:rPr>
              <a:t>Kihoto</a:t>
            </a:r>
            <a:r>
              <a:rPr lang="en-US" sz="2000" b="1" dirty="0">
                <a:solidFill>
                  <a:schemeClr val="tx1"/>
                </a:solidFill>
              </a:rPr>
              <a:t> </a:t>
            </a:r>
            <a:r>
              <a:rPr lang="en-US" sz="2000" b="1" dirty="0" err="1">
                <a:solidFill>
                  <a:schemeClr val="tx1"/>
                </a:solidFill>
              </a:rPr>
              <a:t>Hollohan</a:t>
            </a:r>
            <a:r>
              <a:rPr lang="en-US" sz="2000" b="1" dirty="0">
                <a:solidFill>
                  <a:schemeClr val="tx1"/>
                </a:solidFill>
              </a:rPr>
              <a:t> v. </a:t>
            </a:r>
            <a:r>
              <a:rPr lang="en-US" sz="2000" b="1" dirty="0" err="1">
                <a:solidFill>
                  <a:schemeClr val="tx1"/>
                </a:solidFill>
              </a:rPr>
              <a:t>Zachilhu</a:t>
            </a:r>
            <a:r>
              <a:rPr lang="en-US" sz="2000" b="1" dirty="0">
                <a:solidFill>
                  <a:schemeClr val="tx1"/>
                </a:solidFill>
              </a:rPr>
              <a:t> (1992) 1 SCC 309</a:t>
            </a:r>
          </a:p>
          <a:p>
            <a:pPr marL="0" indent="0">
              <a:buNone/>
            </a:pPr>
            <a:r>
              <a:rPr lang="en-US" sz="2000" dirty="0">
                <a:solidFill>
                  <a:schemeClr val="tx1"/>
                </a:solidFill>
              </a:rPr>
              <a:t>The </a:t>
            </a:r>
            <a:r>
              <a:rPr lang="en-US" sz="2000" dirty="0" smtClean="0">
                <a:solidFill>
                  <a:schemeClr val="tx1"/>
                </a:solidFill>
              </a:rPr>
              <a:t>SC </a:t>
            </a:r>
            <a:r>
              <a:rPr lang="en-US" sz="2000" dirty="0">
                <a:solidFill>
                  <a:schemeClr val="tx1"/>
                </a:solidFill>
              </a:rPr>
              <a:t>struck down Para 7 of the anti-defection law which provided </a:t>
            </a:r>
            <a:r>
              <a:rPr lang="en-US" sz="2000" dirty="0" smtClean="0">
                <a:solidFill>
                  <a:schemeClr val="tx1"/>
                </a:solidFill>
              </a:rPr>
              <a:t>the Speaker’s </a:t>
            </a:r>
            <a:r>
              <a:rPr lang="en-US" sz="2000" dirty="0">
                <a:solidFill>
                  <a:schemeClr val="tx1"/>
                </a:solidFill>
              </a:rPr>
              <a:t>decision regarding the disqualification would be final and no court could </a:t>
            </a:r>
            <a:r>
              <a:rPr lang="en-US" sz="2000" dirty="0" smtClean="0">
                <a:solidFill>
                  <a:schemeClr val="tx1"/>
                </a:solidFill>
              </a:rPr>
              <a:t>examine its </a:t>
            </a:r>
            <a:r>
              <a:rPr lang="en-US" sz="2000" dirty="0">
                <a:solidFill>
                  <a:schemeClr val="tx1"/>
                </a:solidFill>
              </a:rPr>
              <a:t>validity</a:t>
            </a:r>
            <a:r>
              <a:rPr lang="en-US" sz="2000" dirty="0" smtClean="0">
                <a:solidFill>
                  <a:schemeClr val="tx1"/>
                </a:solidFill>
              </a:rPr>
              <a:t>. </a:t>
            </a:r>
            <a:r>
              <a:rPr lang="en-US" sz="2000" dirty="0">
                <a:solidFill>
                  <a:schemeClr val="tx1"/>
                </a:solidFill>
              </a:rPr>
              <a:t>F</a:t>
            </a:r>
            <a:r>
              <a:rPr lang="en-US" sz="2000" dirty="0" smtClean="0">
                <a:solidFill>
                  <a:schemeClr val="tx1"/>
                </a:solidFill>
              </a:rPr>
              <a:t>unction </a:t>
            </a:r>
            <a:r>
              <a:rPr lang="en-US" sz="2000" dirty="0">
                <a:solidFill>
                  <a:schemeClr val="tx1"/>
                </a:solidFill>
              </a:rPr>
              <a:t>of the speaker, while applying the Anti – defection law is </a:t>
            </a:r>
            <a:r>
              <a:rPr lang="en-US" sz="2000" dirty="0" smtClean="0">
                <a:solidFill>
                  <a:schemeClr val="tx1"/>
                </a:solidFill>
              </a:rPr>
              <a:t>like that </a:t>
            </a:r>
            <a:r>
              <a:rPr lang="en-US" sz="2000" dirty="0">
                <a:solidFill>
                  <a:schemeClr val="tx1"/>
                </a:solidFill>
              </a:rPr>
              <a:t>of a Tribunal and therefore is open to judicial review</a:t>
            </a:r>
            <a:r>
              <a:rPr lang="en-US" sz="2000" dirty="0" smtClean="0">
                <a:solidFill>
                  <a:schemeClr val="tx1"/>
                </a:solidFill>
              </a:rPr>
              <a:t>.</a:t>
            </a:r>
            <a:br>
              <a:rPr lang="en-US" sz="2000" dirty="0" smtClean="0">
                <a:solidFill>
                  <a:schemeClr val="tx1"/>
                </a:solidFill>
              </a:rPr>
            </a:br>
            <a:endParaRPr lang="en-US" sz="2000" dirty="0" smtClean="0">
              <a:solidFill>
                <a:schemeClr val="tx1"/>
              </a:solidFill>
            </a:endParaRPr>
          </a:p>
          <a:p>
            <a:r>
              <a:rPr lang="en-US" sz="2000" b="1" dirty="0" smtClean="0">
                <a:solidFill>
                  <a:schemeClr val="tx1"/>
                </a:solidFill>
              </a:rPr>
              <a:t>In </a:t>
            </a:r>
            <a:r>
              <a:rPr lang="en-US" sz="2000" b="1" dirty="0" err="1" smtClean="0">
                <a:solidFill>
                  <a:schemeClr val="tx1"/>
                </a:solidFill>
              </a:rPr>
              <a:t>Rajendra</a:t>
            </a:r>
            <a:r>
              <a:rPr lang="en-US" sz="2000" b="1" dirty="0" smtClean="0">
                <a:solidFill>
                  <a:schemeClr val="tx1"/>
                </a:solidFill>
              </a:rPr>
              <a:t> Singh Rana v. Swami Prasad </a:t>
            </a:r>
            <a:r>
              <a:rPr lang="en-US" sz="2000" b="1" dirty="0" err="1" smtClean="0">
                <a:solidFill>
                  <a:schemeClr val="tx1"/>
                </a:solidFill>
              </a:rPr>
              <a:t>Maurya</a:t>
            </a:r>
            <a:r>
              <a:rPr lang="en-US" sz="2000" b="1" dirty="0" smtClean="0">
                <a:solidFill>
                  <a:schemeClr val="tx1"/>
                </a:solidFill>
              </a:rPr>
              <a:t>, AIR 2007 SC 1305</a:t>
            </a:r>
          </a:p>
          <a:p>
            <a:pPr marL="0" indent="0">
              <a:buNone/>
            </a:pPr>
            <a:r>
              <a:rPr lang="en-US" sz="2000" dirty="0" smtClean="0">
                <a:solidFill>
                  <a:schemeClr val="tx1"/>
                </a:solidFill>
              </a:rPr>
              <a:t>The </a:t>
            </a:r>
            <a:r>
              <a:rPr lang="en-US" sz="2000" dirty="0">
                <a:solidFill>
                  <a:schemeClr val="tx1"/>
                </a:solidFill>
              </a:rPr>
              <a:t>Supreme Court held – when an application under 10th Schedule is made to the </a:t>
            </a:r>
            <a:r>
              <a:rPr lang="en-US" sz="2000" dirty="0" smtClean="0">
                <a:solidFill>
                  <a:schemeClr val="tx1"/>
                </a:solidFill>
              </a:rPr>
              <a:t>Speaker, he </a:t>
            </a:r>
            <a:r>
              <a:rPr lang="en-US" sz="2000" dirty="0">
                <a:solidFill>
                  <a:schemeClr val="tx1"/>
                </a:solidFill>
              </a:rPr>
              <a:t>should decide it according to the procedure laid down under the rules. If the Speaker </a:t>
            </a:r>
            <a:r>
              <a:rPr lang="en-US" sz="2000" dirty="0" smtClean="0">
                <a:solidFill>
                  <a:schemeClr val="tx1"/>
                </a:solidFill>
              </a:rPr>
              <a:t>does not </a:t>
            </a:r>
            <a:r>
              <a:rPr lang="en-US" sz="2000" dirty="0">
                <a:solidFill>
                  <a:schemeClr val="tx1"/>
                </a:solidFill>
              </a:rPr>
              <a:t>decide the matter, it is a clear misuse of his power and the court has power to </a:t>
            </a:r>
            <a:r>
              <a:rPr lang="en-US" sz="2000" dirty="0" smtClean="0">
                <a:solidFill>
                  <a:schemeClr val="tx1"/>
                </a:solidFill>
              </a:rPr>
              <a:t>review Speaker’s </a:t>
            </a:r>
            <a:r>
              <a:rPr lang="en-US" sz="2000" dirty="0">
                <a:solidFill>
                  <a:schemeClr val="tx1"/>
                </a:solidFill>
              </a:rPr>
              <a:t>decision.</a:t>
            </a:r>
            <a:endParaRPr lang="en-US" sz="2000" dirty="0" smtClean="0">
              <a:solidFill>
                <a:schemeClr val="tx1"/>
              </a:solidFill>
            </a:endParaRPr>
          </a:p>
        </p:txBody>
      </p:sp>
      <p:pic>
        <p:nvPicPr>
          <p:cNvPr id="4" name="Picture 3" descr="https://adrindia.org/sites/all/themes/bootstrap_subtheme/images/logo-myne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3652" y="35036"/>
            <a:ext cx="2228348" cy="697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46" y="-38238"/>
            <a:ext cx="1226738" cy="591982"/>
          </a:xfrm>
          <a:prstGeom prst="rect">
            <a:avLst/>
          </a:prstGeom>
        </p:spPr>
      </p:pic>
    </p:spTree>
    <p:extLst>
      <p:ext uri="{BB962C8B-B14F-4D97-AF65-F5344CB8AC3E}">
        <p14:creationId xmlns:p14="http://schemas.microsoft.com/office/powerpoint/2010/main" val="1437095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3924" y="595947"/>
            <a:ext cx="7729728" cy="1188720"/>
          </a:xfrm>
        </p:spPr>
        <p:txBody>
          <a:bodyPr/>
          <a:lstStyle/>
          <a:p>
            <a:r>
              <a:rPr lang="en-US" b="1" dirty="0" smtClean="0"/>
              <a:t>INTERNATIONAL SCENARIO</a:t>
            </a:r>
            <a:endParaRPr lang="en-IN" b="1" dirty="0"/>
          </a:p>
        </p:txBody>
      </p:sp>
      <p:sp>
        <p:nvSpPr>
          <p:cNvPr id="3" name="Content Placeholder 2"/>
          <p:cNvSpPr>
            <a:spLocks noGrp="1"/>
          </p:cNvSpPr>
          <p:nvPr>
            <p:ph idx="1"/>
          </p:nvPr>
        </p:nvSpPr>
        <p:spPr>
          <a:xfrm>
            <a:off x="242160" y="2039982"/>
            <a:ext cx="11713255" cy="4304548"/>
          </a:xfrm>
        </p:spPr>
        <p:txBody>
          <a:bodyPr>
            <a:noAutofit/>
          </a:bodyPr>
          <a:lstStyle/>
          <a:p>
            <a:r>
              <a:rPr lang="en-US" sz="2000" dirty="0" smtClean="0">
                <a:solidFill>
                  <a:schemeClr val="tx1"/>
                </a:solidFill>
              </a:rPr>
              <a:t>Among the Commonwealth countries, anti-defection law is prevalent </a:t>
            </a:r>
            <a:r>
              <a:rPr lang="en-US" sz="2000" b="1" dirty="0" smtClean="0">
                <a:solidFill>
                  <a:schemeClr val="tx1"/>
                </a:solidFill>
              </a:rPr>
              <a:t>in 23 nations</a:t>
            </a:r>
            <a:r>
              <a:rPr lang="en-US" sz="2000" dirty="0" smtClean="0">
                <a:solidFill>
                  <a:schemeClr val="tx1"/>
                </a:solidFill>
              </a:rPr>
              <a:t>. </a:t>
            </a:r>
          </a:p>
          <a:p>
            <a:r>
              <a:rPr lang="en-US" sz="2000" dirty="0" smtClean="0">
                <a:solidFill>
                  <a:schemeClr val="tx1"/>
                </a:solidFill>
              </a:rPr>
              <a:t>In </a:t>
            </a:r>
            <a:r>
              <a:rPr lang="en-US" sz="2000" dirty="0">
                <a:solidFill>
                  <a:schemeClr val="tx1"/>
                </a:solidFill>
              </a:rPr>
              <a:t>the </a:t>
            </a:r>
            <a:r>
              <a:rPr lang="en-US" sz="2000" b="1" dirty="0">
                <a:solidFill>
                  <a:schemeClr val="tx1"/>
                </a:solidFill>
              </a:rPr>
              <a:t>UK Parliament, a member is free to cross over to the other side, without being daunted by any disqualification law. </a:t>
            </a:r>
            <a:r>
              <a:rPr lang="en-US" sz="2000" b="1" dirty="0" smtClean="0">
                <a:solidFill>
                  <a:schemeClr val="tx1"/>
                </a:solidFill>
              </a:rPr>
              <a:t> </a:t>
            </a:r>
            <a:r>
              <a:rPr lang="en-US" sz="2000" dirty="0" smtClean="0">
                <a:solidFill>
                  <a:schemeClr val="tx1"/>
                </a:solidFill>
              </a:rPr>
              <a:t>Whips </a:t>
            </a:r>
            <a:r>
              <a:rPr lang="en-US" sz="2000" dirty="0">
                <a:solidFill>
                  <a:schemeClr val="tx1"/>
                </a:solidFill>
              </a:rPr>
              <a:t>are often issued by political parties in the UK. If an </a:t>
            </a:r>
            <a:r>
              <a:rPr lang="en-US" sz="2000" dirty="0" smtClean="0">
                <a:solidFill>
                  <a:schemeClr val="tx1"/>
                </a:solidFill>
              </a:rPr>
              <a:t>individual MP </a:t>
            </a:r>
            <a:r>
              <a:rPr lang="en-US" sz="2000" dirty="0">
                <a:solidFill>
                  <a:schemeClr val="tx1"/>
                </a:solidFill>
              </a:rPr>
              <a:t>or MLA defies the whip, they continue to retain their </a:t>
            </a:r>
            <a:r>
              <a:rPr lang="en-US" sz="2000" dirty="0" smtClean="0">
                <a:solidFill>
                  <a:schemeClr val="tx1"/>
                </a:solidFill>
              </a:rPr>
              <a:t>membership of </a:t>
            </a:r>
            <a:r>
              <a:rPr lang="en-US" sz="2000" dirty="0">
                <a:solidFill>
                  <a:schemeClr val="tx1"/>
                </a:solidFill>
              </a:rPr>
              <a:t>the legislature (although the party may take disciplinary </a:t>
            </a:r>
            <a:r>
              <a:rPr lang="en-US" sz="2000" dirty="0" smtClean="0">
                <a:solidFill>
                  <a:schemeClr val="tx1"/>
                </a:solidFill>
              </a:rPr>
              <a:t>action against </a:t>
            </a:r>
            <a:r>
              <a:rPr lang="en-US" sz="2000" dirty="0">
                <a:solidFill>
                  <a:schemeClr val="tx1"/>
                </a:solidFill>
              </a:rPr>
              <a:t>them).</a:t>
            </a:r>
            <a:endParaRPr lang="en-US" sz="2000" dirty="0" smtClean="0">
              <a:solidFill>
                <a:schemeClr val="tx1"/>
              </a:solidFill>
            </a:endParaRPr>
          </a:p>
          <a:p>
            <a:r>
              <a:rPr lang="en-US" sz="2000" dirty="0">
                <a:solidFill>
                  <a:schemeClr val="tx1"/>
                </a:solidFill>
              </a:rPr>
              <a:t>In the </a:t>
            </a:r>
            <a:r>
              <a:rPr lang="en-US" sz="2000" b="1" dirty="0">
                <a:solidFill>
                  <a:schemeClr val="tx1"/>
                </a:solidFill>
              </a:rPr>
              <a:t>US, Canada, and Australia, there is no restraint on legislators switching sides</a:t>
            </a:r>
            <a:r>
              <a:rPr lang="en-US" sz="2000" dirty="0" smtClean="0">
                <a:solidFill>
                  <a:schemeClr val="tx1"/>
                </a:solidFill>
              </a:rPr>
              <a:t>.</a:t>
            </a:r>
          </a:p>
          <a:p>
            <a:r>
              <a:rPr lang="en-US" sz="2000" dirty="0">
                <a:solidFill>
                  <a:schemeClr val="tx1"/>
                </a:solidFill>
              </a:rPr>
              <a:t>Parties may issue directions or exert pressure if </a:t>
            </a:r>
            <a:r>
              <a:rPr lang="en-US" sz="2000" dirty="0" smtClean="0">
                <a:solidFill>
                  <a:schemeClr val="tx1"/>
                </a:solidFill>
              </a:rPr>
              <a:t>a member </a:t>
            </a:r>
            <a:r>
              <a:rPr lang="en-US" sz="2000" dirty="0">
                <a:solidFill>
                  <a:schemeClr val="tx1"/>
                </a:solidFill>
              </a:rPr>
              <a:t>goes against the party line. However, </a:t>
            </a:r>
            <a:r>
              <a:rPr lang="en-US" sz="2000" b="1" dirty="0">
                <a:solidFill>
                  <a:schemeClr val="tx1"/>
                </a:solidFill>
              </a:rPr>
              <a:t>legislators are </a:t>
            </a:r>
            <a:r>
              <a:rPr lang="en-US" sz="2000" b="1" dirty="0" smtClean="0">
                <a:solidFill>
                  <a:schemeClr val="tx1"/>
                </a:solidFill>
              </a:rPr>
              <a:t>not disqualified </a:t>
            </a:r>
            <a:r>
              <a:rPr lang="en-US" sz="2000" b="1" dirty="0">
                <a:solidFill>
                  <a:schemeClr val="tx1"/>
                </a:solidFill>
              </a:rPr>
              <a:t>for defying the directives of their party</a:t>
            </a:r>
            <a:r>
              <a:rPr lang="en-US" sz="2000" b="1" dirty="0" smtClean="0">
                <a:solidFill>
                  <a:schemeClr val="tx1"/>
                </a:solidFill>
              </a:rPr>
              <a:t>.</a:t>
            </a:r>
          </a:p>
          <a:p>
            <a:r>
              <a:rPr lang="en-US" sz="2000" dirty="0" smtClean="0">
                <a:solidFill>
                  <a:schemeClr val="tx1"/>
                </a:solidFill>
              </a:rPr>
              <a:t>Among </a:t>
            </a:r>
            <a:r>
              <a:rPr lang="en-US" sz="2000" dirty="0">
                <a:solidFill>
                  <a:schemeClr val="tx1"/>
                </a:solidFill>
              </a:rPr>
              <a:t>the 40 countries that have an anti-defection law</a:t>
            </a:r>
            <a:r>
              <a:rPr lang="en-US" sz="2000" b="1" dirty="0">
                <a:solidFill>
                  <a:schemeClr val="tx1"/>
                </a:solidFill>
              </a:rPr>
              <a:t>, </a:t>
            </a:r>
            <a:r>
              <a:rPr lang="en-US" sz="2000" b="1" dirty="0" smtClean="0">
                <a:solidFill>
                  <a:schemeClr val="tx1"/>
                </a:solidFill>
              </a:rPr>
              <a:t>only six </a:t>
            </a:r>
            <a:r>
              <a:rPr lang="en-US" sz="2000" b="1" dirty="0">
                <a:solidFill>
                  <a:schemeClr val="tx1"/>
                </a:solidFill>
              </a:rPr>
              <a:t>countries have a law that mandates legislators to vote according </a:t>
            </a:r>
            <a:r>
              <a:rPr lang="en-US" sz="2000" b="1" dirty="0" smtClean="0">
                <a:solidFill>
                  <a:schemeClr val="tx1"/>
                </a:solidFill>
              </a:rPr>
              <a:t>to party </a:t>
            </a:r>
            <a:r>
              <a:rPr lang="en-US" sz="2000" b="1" dirty="0">
                <a:solidFill>
                  <a:schemeClr val="tx1"/>
                </a:solidFill>
              </a:rPr>
              <a:t>diktat</a:t>
            </a:r>
            <a:r>
              <a:rPr lang="en-US" sz="2000" dirty="0" smtClean="0">
                <a:solidFill>
                  <a:schemeClr val="tx1"/>
                </a:solidFill>
              </a:rPr>
              <a:t>.  The </a:t>
            </a:r>
            <a:r>
              <a:rPr lang="en-US" sz="2000" dirty="0">
                <a:solidFill>
                  <a:schemeClr val="tx1"/>
                </a:solidFill>
              </a:rPr>
              <a:t>remaining countries only disqualify legislators </a:t>
            </a:r>
            <a:r>
              <a:rPr lang="en-US" sz="2000" dirty="0" smtClean="0">
                <a:solidFill>
                  <a:schemeClr val="tx1"/>
                </a:solidFill>
              </a:rPr>
              <a:t>if they </a:t>
            </a:r>
            <a:r>
              <a:rPr lang="en-US" sz="2000" dirty="0">
                <a:solidFill>
                  <a:schemeClr val="tx1"/>
                </a:solidFill>
              </a:rPr>
              <a:t>are found to resign from their party or be expelled from it. </a:t>
            </a:r>
            <a:r>
              <a:rPr lang="en-US" sz="2000" dirty="0" smtClean="0">
                <a:solidFill>
                  <a:schemeClr val="tx1"/>
                </a:solidFill>
              </a:rPr>
              <a:t> Six </a:t>
            </a:r>
            <a:r>
              <a:rPr lang="en-US" sz="2000" dirty="0">
                <a:solidFill>
                  <a:schemeClr val="tx1"/>
                </a:solidFill>
              </a:rPr>
              <a:t>countries that disqualify legislators who defy the party </a:t>
            </a:r>
            <a:r>
              <a:rPr lang="en-US" sz="2000" dirty="0" smtClean="0">
                <a:solidFill>
                  <a:schemeClr val="tx1"/>
                </a:solidFill>
              </a:rPr>
              <a:t>whip are </a:t>
            </a:r>
            <a:r>
              <a:rPr lang="en-US" sz="2000" b="1" dirty="0">
                <a:solidFill>
                  <a:schemeClr val="tx1"/>
                </a:solidFill>
              </a:rPr>
              <a:t>India, Pakistan, Bangladesh, Guyana, Sierra Leone and Zimbabwe</a:t>
            </a:r>
            <a:r>
              <a:rPr lang="en-US" sz="2000" dirty="0" smtClean="0">
                <a:solidFill>
                  <a:schemeClr val="tx1"/>
                </a:solidFill>
              </a:rPr>
              <a:t>.</a:t>
            </a:r>
            <a:endParaRPr lang="en-IN" sz="2000" dirty="0">
              <a:solidFill>
                <a:schemeClr val="tx1"/>
              </a:solidFill>
            </a:endParaRPr>
          </a:p>
        </p:txBody>
      </p:sp>
      <p:pic>
        <p:nvPicPr>
          <p:cNvPr id="4" name="Picture 3" descr="https://adrindia.org/sites/all/themes/bootstrap_subtheme/images/logo-myne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652" y="35036"/>
            <a:ext cx="2228348" cy="697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46" y="3965"/>
            <a:ext cx="1226738" cy="591982"/>
          </a:xfrm>
          <a:prstGeom prst="rect">
            <a:avLst/>
          </a:prstGeom>
        </p:spPr>
      </p:pic>
    </p:spTree>
    <p:extLst>
      <p:ext uri="{BB962C8B-B14F-4D97-AF65-F5344CB8AC3E}">
        <p14:creationId xmlns:p14="http://schemas.microsoft.com/office/powerpoint/2010/main" val="648191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adrindia.org/sites/all/themes/bootstrap_subtheme/images/logo-myne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3652" y="35036"/>
            <a:ext cx="2228348" cy="697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46" y="43721"/>
            <a:ext cx="1226738" cy="591982"/>
          </a:xfrm>
          <a:prstGeom prst="rect">
            <a:avLst/>
          </a:prstGeom>
        </p:spPr>
      </p:pic>
      <p:sp>
        <p:nvSpPr>
          <p:cNvPr id="6" name="TextBox 5"/>
          <p:cNvSpPr txBox="1"/>
          <p:nvPr/>
        </p:nvSpPr>
        <p:spPr>
          <a:xfrm>
            <a:off x="4853901" y="148181"/>
            <a:ext cx="3728395" cy="584775"/>
          </a:xfrm>
          <a:prstGeom prst="rect">
            <a:avLst/>
          </a:prstGeom>
          <a:noFill/>
        </p:spPr>
        <p:txBody>
          <a:bodyPr wrap="square" rtlCol="0">
            <a:spAutoFit/>
          </a:bodyPr>
          <a:lstStyle/>
          <a:p>
            <a:r>
              <a:rPr lang="en-US" sz="3200" b="1" dirty="0">
                <a:latin typeface="Garamond" panose="02020404030301010803" pitchFamily="18" charset="0"/>
              </a:rPr>
              <a:t>PREVIEW</a:t>
            </a:r>
            <a:endParaRPr lang="en-IN" sz="3200" b="1" dirty="0">
              <a:latin typeface="Garamond" panose="02020404030301010803" pitchFamily="18" charset="0"/>
            </a:endParaRPr>
          </a:p>
        </p:txBody>
      </p:sp>
      <p:grpSp>
        <p:nvGrpSpPr>
          <p:cNvPr id="34" name="Group 33"/>
          <p:cNvGrpSpPr/>
          <p:nvPr/>
        </p:nvGrpSpPr>
        <p:grpSpPr>
          <a:xfrm>
            <a:off x="482594" y="1278502"/>
            <a:ext cx="2769326" cy="4351220"/>
            <a:chOff x="252703" y="1280003"/>
            <a:chExt cx="2769326" cy="4351220"/>
          </a:xfrm>
        </p:grpSpPr>
        <p:grpSp>
          <p:nvGrpSpPr>
            <p:cNvPr id="8" name="Group 7"/>
            <p:cNvGrpSpPr/>
            <p:nvPr/>
          </p:nvGrpSpPr>
          <p:grpSpPr>
            <a:xfrm>
              <a:off x="644566" y="1280003"/>
              <a:ext cx="1867988" cy="1025217"/>
              <a:chOff x="195943" y="1773806"/>
              <a:chExt cx="1867988" cy="1025217"/>
            </a:xfrm>
          </p:grpSpPr>
          <p:pic>
            <p:nvPicPr>
              <p:cNvPr id="1026" name="Picture 2" descr="https://media-public.canva.com/MACZMnL0daE/2/thumbnail_lar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699" y="1773806"/>
                <a:ext cx="626174" cy="6261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5943" y="2429691"/>
                <a:ext cx="1867988" cy="369332"/>
              </a:xfrm>
              <a:prstGeom prst="rect">
                <a:avLst/>
              </a:prstGeom>
              <a:noFill/>
            </p:spPr>
            <p:txBody>
              <a:bodyPr wrap="square" rtlCol="0">
                <a:spAutoFit/>
              </a:bodyPr>
              <a:lstStyle/>
              <a:p>
                <a:pPr algn="ctr"/>
                <a:endParaRPr lang="en-IN" b="1" dirty="0">
                  <a:solidFill>
                    <a:srgbClr val="002060"/>
                  </a:solidFill>
                  <a:latin typeface="Garamond" panose="02020404030301010803" pitchFamily="18" charset="0"/>
                </a:endParaRPr>
              </a:p>
            </p:txBody>
          </p:sp>
        </p:grpSp>
        <p:pic>
          <p:nvPicPr>
            <p:cNvPr id="1028" name="Picture 4" descr="https://media-public.canva.com/MACZMrIj9R0/2/thumbnail_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3221" y="3087579"/>
              <a:ext cx="661275" cy="66127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52703" y="2039321"/>
              <a:ext cx="2769326" cy="3591902"/>
              <a:chOff x="252703" y="2039321"/>
              <a:chExt cx="2769326" cy="3591902"/>
            </a:xfrm>
          </p:grpSpPr>
          <p:pic>
            <p:nvPicPr>
              <p:cNvPr id="1030" name="Picture 6" descr="https://media-public.canva.com/MACZMpclniw/2/thumbnail_lar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29760" y="5003027"/>
                <a:ext cx="628196" cy="62819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52703" y="2039321"/>
                <a:ext cx="2769326" cy="369332"/>
              </a:xfrm>
              <a:prstGeom prst="rect">
                <a:avLst/>
              </a:prstGeom>
              <a:noFill/>
            </p:spPr>
            <p:txBody>
              <a:bodyPr wrap="square" rtlCol="0">
                <a:spAutoFit/>
              </a:bodyPr>
              <a:lstStyle/>
              <a:p>
                <a:pPr algn="ctr"/>
                <a:r>
                  <a:rPr lang="en-US" b="1" dirty="0" smtClean="0">
                    <a:solidFill>
                      <a:srgbClr val="002060"/>
                    </a:solidFill>
                    <a:latin typeface="Garamond" panose="02020404030301010803" pitchFamily="18" charset="0"/>
                  </a:rPr>
                  <a:t>Data on Defections</a:t>
                </a:r>
                <a:endParaRPr lang="en-IN" b="1" dirty="0">
                  <a:solidFill>
                    <a:srgbClr val="002060"/>
                  </a:solidFill>
                  <a:latin typeface="Garamond" panose="02020404030301010803" pitchFamily="18" charset="0"/>
                </a:endParaRPr>
              </a:p>
            </p:txBody>
          </p:sp>
        </p:grpSp>
      </p:grpSp>
      <p:grpSp>
        <p:nvGrpSpPr>
          <p:cNvPr id="31" name="Group 30"/>
          <p:cNvGrpSpPr/>
          <p:nvPr/>
        </p:nvGrpSpPr>
        <p:grpSpPr>
          <a:xfrm>
            <a:off x="482594" y="1203831"/>
            <a:ext cx="7367638" cy="4940262"/>
            <a:chOff x="-732" y="1303652"/>
            <a:chExt cx="7367638" cy="4940262"/>
          </a:xfrm>
        </p:grpSpPr>
        <p:grpSp>
          <p:nvGrpSpPr>
            <p:cNvPr id="18" name="Group 17"/>
            <p:cNvGrpSpPr/>
            <p:nvPr/>
          </p:nvGrpSpPr>
          <p:grpSpPr>
            <a:xfrm>
              <a:off x="-732" y="1303652"/>
              <a:ext cx="5896482" cy="4940262"/>
              <a:chOff x="-1039816" y="2075901"/>
              <a:chExt cx="5896482" cy="4940262"/>
            </a:xfrm>
          </p:grpSpPr>
          <p:pic>
            <p:nvPicPr>
              <p:cNvPr id="1032" name="Picture 8" descr="https://media-public.canva.com/MACZMi_m1Is/2/thumbnail_lar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89282" y="2075901"/>
                <a:ext cx="667384" cy="66738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039816" y="6646831"/>
                <a:ext cx="2769326" cy="369332"/>
              </a:xfrm>
              <a:prstGeom prst="rect">
                <a:avLst/>
              </a:prstGeom>
              <a:noFill/>
            </p:spPr>
            <p:txBody>
              <a:bodyPr wrap="square" rtlCol="0">
                <a:spAutoFit/>
              </a:bodyPr>
              <a:lstStyle/>
              <a:p>
                <a:pPr algn="ctr"/>
                <a:r>
                  <a:rPr lang="en-US" b="1" dirty="0" smtClean="0">
                    <a:solidFill>
                      <a:srgbClr val="002060"/>
                    </a:solidFill>
                    <a:latin typeface="Garamond" panose="02020404030301010803" pitchFamily="18" charset="0"/>
                  </a:rPr>
                  <a:t>Costs of Defections</a:t>
                </a:r>
                <a:endParaRPr lang="en-IN" b="1" dirty="0">
                  <a:solidFill>
                    <a:srgbClr val="002060"/>
                  </a:solidFill>
                  <a:latin typeface="Garamond" panose="02020404030301010803" pitchFamily="18" charset="0"/>
                </a:endParaRPr>
              </a:p>
            </p:txBody>
          </p:sp>
        </p:grpSp>
        <p:grpSp>
          <p:nvGrpSpPr>
            <p:cNvPr id="19" name="Group 18"/>
            <p:cNvGrpSpPr/>
            <p:nvPr/>
          </p:nvGrpSpPr>
          <p:grpSpPr>
            <a:xfrm>
              <a:off x="4242685" y="2064823"/>
              <a:ext cx="2769326" cy="1712528"/>
              <a:chOff x="3219380" y="3103887"/>
              <a:chExt cx="2769326" cy="1712528"/>
            </a:xfrm>
          </p:grpSpPr>
          <p:pic>
            <p:nvPicPr>
              <p:cNvPr id="1034" name="Picture 10" descr="https://media-public.canva.com/MACZMrScrM4/2/thumbnail_larg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91998" y="4149030"/>
                <a:ext cx="667385" cy="66738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219380" y="3103887"/>
                <a:ext cx="2769326" cy="369332"/>
              </a:xfrm>
              <a:prstGeom prst="rect">
                <a:avLst/>
              </a:prstGeom>
              <a:noFill/>
            </p:spPr>
            <p:txBody>
              <a:bodyPr wrap="square" rtlCol="0">
                <a:spAutoFit/>
              </a:bodyPr>
              <a:lstStyle/>
              <a:p>
                <a:pPr algn="ctr"/>
                <a:r>
                  <a:rPr lang="en-US" b="1" dirty="0" smtClean="0">
                    <a:solidFill>
                      <a:srgbClr val="002060"/>
                    </a:solidFill>
                    <a:latin typeface="Garamond" panose="02020404030301010803" pitchFamily="18" charset="0"/>
                  </a:rPr>
                  <a:t>Defections over the Years</a:t>
                </a:r>
                <a:endParaRPr lang="en-IN" b="1" dirty="0">
                  <a:solidFill>
                    <a:srgbClr val="002060"/>
                  </a:solidFill>
                  <a:latin typeface="Garamond" panose="02020404030301010803" pitchFamily="18" charset="0"/>
                </a:endParaRPr>
              </a:p>
            </p:txBody>
          </p:sp>
        </p:grpSp>
        <p:grpSp>
          <p:nvGrpSpPr>
            <p:cNvPr id="26" name="Group 25"/>
            <p:cNvGrpSpPr/>
            <p:nvPr/>
          </p:nvGrpSpPr>
          <p:grpSpPr>
            <a:xfrm>
              <a:off x="3968282" y="3920895"/>
              <a:ext cx="3398624" cy="1901590"/>
              <a:chOff x="7295059" y="100338"/>
              <a:chExt cx="3398624" cy="1901590"/>
            </a:xfrm>
          </p:grpSpPr>
          <p:pic>
            <p:nvPicPr>
              <p:cNvPr id="29" name="Picture 12" descr="https://media-public.canva.com/MACZMn_7nUM/2/thumbnail_larg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29016" y="1308417"/>
                <a:ext cx="693511" cy="69351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7295059" y="100338"/>
                <a:ext cx="3398624" cy="646331"/>
              </a:xfrm>
              <a:prstGeom prst="rect">
                <a:avLst/>
              </a:prstGeom>
              <a:noFill/>
            </p:spPr>
            <p:txBody>
              <a:bodyPr wrap="square" rtlCol="0">
                <a:spAutoFit/>
              </a:bodyPr>
              <a:lstStyle/>
              <a:p>
                <a:pPr algn="ctr"/>
                <a:r>
                  <a:rPr lang="en-US" b="1" dirty="0" smtClean="0">
                    <a:solidFill>
                      <a:srgbClr val="002060"/>
                    </a:solidFill>
                    <a:latin typeface="Garamond" panose="02020404030301010803" pitchFamily="18" charset="0"/>
                  </a:rPr>
                  <a:t>Anti-Defection: A non-issue </a:t>
                </a:r>
              </a:p>
              <a:p>
                <a:pPr algn="ctr"/>
                <a:r>
                  <a:rPr lang="en-US" b="1" dirty="0" smtClean="0">
                    <a:solidFill>
                      <a:srgbClr val="002060"/>
                    </a:solidFill>
                    <a:latin typeface="Garamond" panose="02020404030301010803" pitchFamily="18" charset="0"/>
                  </a:rPr>
                  <a:t>for voters</a:t>
                </a:r>
                <a:endParaRPr lang="en-IN" b="1" dirty="0">
                  <a:solidFill>
                    <a:srgbClr val="002060"/>
                  </a:solidFill>
                  <a:latin typeface="Garamond" panose="02020404030301010803" pitchFamily="18" charset="0"/>
                </a:endParaRPr>
              </a:p>
            </p:txBody>
          </p:sp>
        </p:grpSp>
      </p:grpSp>
      <p:grpSp>
        <p:nvGrpSpPr>
          <p:cNvPr id="2" name="Group 1"/>
          <p:cNvGrpSpPr/>
          <p:nvPr/>
        </p:nvGrpSpPr>
        <p:grpSpPr>
          <a:xfrm>
            <a:off x="8689803" y="1871215"/>
            <a:ext cx="2769326" cy="2613144"/>
            <a:chOff x="8754663" y="1224870"/>
            <a:chExt cx="2769326" cy="2613144"/>
          </a:xfrm>
        </p:grpSpPr>
        <p:pic>
          <p:nvPicPr>
            <p:cNvPr id="1038" name="Picture 14" descr="https://media-public.canva.com/MACZMulIcjw/2/thumbnail_larg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12165" y="1224870"/>
              <a:ext cx="654322" cy="654322"/>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9812165" y="3207140"/>
              <a:ext cx="756764" cy="630874"/>
              <a:chOff x="8576356" y="4958086"/>
              <a:chExt cx="756764" cy="630874"/>
            </a:xfrm>
          </p:grpSpPr>
          <p:sp>
            <p:nvSpPr>
              <p:cNvPr id="21" name="Flowchart: Connector 20"/>
              <p:cNvSpPr/>
              <p:nvPr/>
            </p:nvSpPr>
            <p:spPr>
              <a:xfrm>
                <a:off x="8576356" y="4958086"/>
                <a:ext cx="606834" cy="630874"/>
              </a:xfrm>
              <a:prstGeom prst="flowChartConnector">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Garamond" panose="02020404030301010803" pitchFamily="18" charset="0"/>
                </a:endParaRPr>
              </a:p>
            </p:txBody>
          </p:sp>
          <p:sp>
            <p:nvSpPr>
              <p:cNvPr id="22" name="TextBox 21"/>
              <p:cNvSpPr txBox="1"/>
              <p:nvPr/>
            </p:nvSpPr>
            <p:spPr>
              <a:xfrm>
                <a:off x="8719752" y="5055279"/>
                <a:ext cx="613368" cy="430887"/>
              </a:xfrm>
              <a:prstGeom prst="rect">
                <a:avLst/>
              </a:prstGeom>
              <a:noFill/>
            </p:spPr>
            <p:txBody>
              <a:bodyPr wrap="square" rtlCol="0">
                <a:spAutoFit/>
              </a:bodyPr>
              <a:lstStyle/>
              <a:p>
                <a:r>
                  <a:rPr lang="en-US" sz="2200" b="1" dirty="0">
                    <a:solidFill>
                      <a:schemeClr val="tx1">
                        <a:lumMod val="75000"/>
                        <a:lumOff val="25000"/>
                      </a:schemeClr>
                    </a:solidFill>
                    <a:latin typeface="Garamond" panose="02020404030301010803" pitchFamily="18" charset="0"/>
                  </a:rPr>
                  <a:t>8</a:t>
                </a:r>
                <a:endParaRPr lang="en-IN" sz="2200" b="1" dirty="0">
                  <a:solidFill>
                    <a:schemeClr val="tx1">
                      <a:lumMod val="75000"/>
                      <a:lumOff val="25000"/>
                    </a:schemeClr>
                  </a:solidFill>
                  <a:latin typeface="Garamond" panose="02020404030301010803" pitchFamily="18" charset="0"/>
                </a:endParaRPr>
              </a:p>
            </p:txBody>
          </p:sp>
        </p:grpSp>
        <p:sp>
          <p:nvSpPr>
            <p:cNvPr id="40" name="TextBox 39"/>
            <p:cNvSpPr txBox="1"/>
            <p:nvPr/>
          </p:nvSpPr>
          <p:spPr>
            <a:xfrm>
              <a:off x="8754663" y="1989168"/>
              <a:ext cx="2769326" cy="369332"/>
            </a:xfrm>
            <a:prstGeom prst="rect">
              <a:avLst/>
            </a:prstGeom>
            <a:noFill/>
          </p:spPr>
          <p:txBody>
            <a:bodyPr wrap="square" rtlCol="0">
              <a:spAutoFit/>
            </a:bodyPr>
            <a:lstStyle/>
            <a:p>
              <a:pPr algn="ctr"/>
              <a:r>
                <a:rPr lang="en-US" b="1" dirty="0" smtClean="0">
                  <a:solidFill>
                    <a:srgbClr val="002060"/>
                  </a:solidFill>
                  <a:latin typeface="Garamond" panose="02020404030301010803" pitchFamily="18" charset="0"/>
                </a:rPr>
                <a:t>International Scenario</a:t>
              </a:r>
              <a:endParaRPr lang="en-IN" b="1" dirty="0">
                <a:solidFill>
                  <a:srgbClr val="002060"/>
                </a:solidFill>
                <a:latin typeface="Garamond" panose="02020404030301010803" pitchFamily="18" charset="0"/>
              </a:endParaRPr>
            </a:p>
          </p:txBody>
        </p:sp>
      </p:grpSp>
      <p:sp>
        <p:nvSpPr>
          <p:cNvPr id="38" name="TextBox 37"/>
          <p:cNvSpPr txBox="1"/>
          <p:nvPr/>
        </p:nvSpPr>
        <p:spPr>
          <a:xfrm>
            <a:off x="8689803" y="4581552"/>
            <a:ext cx="2769326" cy="369332"/>
          </a:xfrm>
          <a:prstGeom prst="rect">
            <a:avLst/>
          </a:prstGeom>
          <a:noFill/>
        </p:spPr>
        <p:txBody>
          <a:bodyPr wrap="square" rtlCol="0">
            <a:spAutoFit/>
          </a:bodyPr>
          <a:lstStyle/>
          <a:p>
            <a:pPr algn="ctr"/>
            <a:r>
              <a:rPr lang="en-US" b="1" dirty="0" smtClean="0">
                <a:solidFill>
                  <a:srgbClr val="002060"/>
                </a:solidFill>
                <a:latin typeface="Garamond" panose="02020404030301010803" pitchFamily="18" charset="0"/>
              </a:rPr>
              <a:t>Recommendations</a:t>
            </a:r>
            <a:endParaRPr lang="en-IN" b="1" dirty="0">
              <a:solidFill>
                <a:srgbClr val="002060"/>
              </a:solidFill>
              <a:latin typeface="Garamond" panose="02020404030301010803" pitchFamily="18" charset="0"/>
            </a:endParaRPr>
          </a:p>
        </p:txBody>
      </p:sp>
      <p:sp>
        <p:nvSpPr>
          <p:cNvPr id="32" name="TextBox 31"/>
          <p:cNvSpPr txBox="1"/>
          <p:nvPr/>
        </p:nvSpPr>
        <p:spPr>
          <a:xfrm>
            <a:off x="482594" y="3925188"/>
            <a:ext cx="2769326" cy="369332"/>
          </a:xfrm>
          <a:prstGeom prst="rect">
            <a:avLst/>
          </a:prstGeom>
          <a:noFill/>
        </p:spPr>
        <p:txBody>
          <a:bodyPr wrap="square" rtlCol="0">
            <a:spAutoFit/>
          </a:bodyPr>
          <a:lstStyle/>
          <a:p>
            <a:pPr algn="ctr"/>
            <a:r>
              <a:rPr lang="en-US" b="1" dirty="0" smtClean="0">
                <a:solidFill>
                  <a:srgbClr val="002060"/>
                </a:solidFill>
                <a:latin typeface="Garamond" panose="02020404030301010803" pitchFamily="18" charset="0"/>
              </a:rPr>
              <a:t>Anti-Defection Law</a:t>
            </a:r>
            <a:endParaRPr lang="en-IN" b="1" dirty="0">
              <a:solidFill>
                <a:srgbClr val="002060"/>
              </a:solidFill>
              <a:latin typeface="Garamond" panose="02020404030301010803" pitchFamily="18" charset="0"/>
            </a:endParaRPr>
          </a:p>
        </p:txBody>
      </p:sp>
      <p:sp>
        <p:nvSpPr>
          <p:cNvPr id="35" name="TextBox 34"/>
          <p:cNvSpPr txBox="1"/>
          <p:nvPr/>
        </p:nvSpPr>
        <p:spPr>
          <a:xfrm>
            <a:off x="4726011" y="5774761"/>
            <a:ext cx="2769326" cy="646331"/>
          </a:xfrm>
          <a:prstGeom prst="rect">
            <a:avLst/>
          </a:prstGeom>
          <a:noFill/>
        </p:spPr>
        <p:txBody>
          <a:bodyPr wrap="square" rtlCol="0">
            <a:spAutoFit/>
          </a:bodyPr>
          <a:lstStyle/>
          <a:p>
            <a:pPr algn="ctr"/>
            <a:r>
              <a:rPr lang="en-US" b="1" dirty="0" smtClean="0">
                <a:solidFill>
                  <a:srgbClr val="002060"/>
                </a:solidFill>
                <a:latin typeface="Garamond" panose="02020404030301010803" pitchFamily="18" charset="0"/>
              </a:rPr>
              <a:t>Suggested reforms &amp; SC judgments</a:t>
            </a:r>
            <a:endParaRPr lang="en-IN"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4268254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845" y="299956"/>
            <a:ext cx="7729728" cy="1188720"/>
          </a:xfrm>
        </p:spPr>
        <p:txBody>
          <a:bodyPr/>
          <a:lstStyle/>
          <a:p>
            <a:r>
              <a:rPr lang="en-US" b="1" dirty="0" smtClean="0"/>
              <a:t>INTERNATIONAL SCENARIO</a:t>
            </a:r>
            <a:endParaRPr lang="en-IN" b="1" dirty="0"/>
          </a:p>
        </p:txBody>
      </p:sp>
      <p:sp>
        <p:nvSpPr>
          <p:cNvPr id="3" name="Content Placeholder 2"/>
          <p:cNvSpPr>
            <a:spLocks noGrp="1"/>
          </p:cNvSpPr>
          <p:nvPr>
            <p:ph idx="1"/>
          </p:nvPr>
        </p:nvSpPr>
        <p:spPr>
          <a:xfrm>
            <a:off x="413140" y="1589850"/>
            <a:ext cx="11459992" cy="4930524"/>
          </a:xfrm>
        </p:spPr>
        <p:txBody>
          <a:bodyPr>
            <a:noAutofit/>
          </a:bodyPr>
          <a:lstStyle/>
          <a:p>
            <a:r>
              <a:rPr lang="en-US" sz="1600" dirty="0" smtClean="0">
                <a:solidFill>
                  <a:schemeClr val="tx1"/>
                </a:solidFill>
              </a:rPr>
              <a:t>The </a:t>
            </a:r>
            <a:r>
              <a:rPr lang="en-US" sz="1600" b="1" dirty="0">
                <a:solidFill>
                  <a:schemeClr val="tx1"/>
                </a:solidFill>
              </a:rPr>
              <a:t>anti-defection law in Bangladesh, Kenya, South Africa, and Singapore disqualifies a legislator on his ceasing to be member of the party</a:t>
            </a:r>
            <a:r>
              <a:rPr lang="en-US" sz="1600" dirty="0">
                <a:solidFill>
                  <a:schemeClr val="tx1"/>
                </a:solidFill>
              </a:rPr>
              <a:t> or when he is expelled</a:t>
            </a:r>
            <a:r>
              <a:rPr lang="en-US" sz="1600" dirty="0" smtClean="0">
                <a:solidFill>
                  <a:schemeClr val="tx1"/>
                </a:solidFill>
              </a:rPr>
              <a:t>.</a:t>
            </a:r>
          </a:p>
          <a:p>
            <a:pPr marL="0" indent="0">
              <a:buNone/>
            </a:pPr>
            <a:r>
              <a:rPr lang="en-US" sz="1600" b="1" dirty="0">
                <a:solidFill>
                  <a:schemeClr val="tx1"/>
                </a:solidFill>
              </a:rPr>
              <a:t>Bangladesh</a:t>
            </a:r>
            <a:r>
              <a:rPr lang="en-US" sz="1600" dirty="0">
                <a:solidFill>
                  <a:schemeClr val="tx1"/>
                </a:solidFill>
              </a:rPr>
              <a:t>:</a:t>
            </a:r>
          </a:p>
          <a:p>
            <a:r>
              <a:rPr lang="en-US" sz="1600" dirty="0">
                <a:solidFill>
                  <a:schemeClr val="tx1"/>
                </a:solidFill>
              </a:rPr>
              <a:t>Article 70 of the Bangladesh Constitution </a:t>
            </a:r>
            <a:r>
              <a:rPr lang="en-US" dirty="0">
                <a:solidFill>
                  <a:schemeClr val="tx1"/>
                </a:solidFill>
              </a:rPr>
              <a:t>says</a:t>
            </a:r>
            <a:r>
              <a:rPr lang="en-US" sz="1600" dirty="0">
                <a:solidFill>
                  <a:schemeClr val="tx1"/>
                </a:solidFill>
              </a:rPr>
              <a:t> a member shall vacate his seat if he resigns from or votes against the directions given by his party.</a:t>
            </a:r>
          </a:p>
          <a:p>
            <a:r>
              <a:rPr lang="en-US" sz="1600" dirty="0">
                <a:solidFill>
                  <a:schemeClr val="tx1"/>
                </a:solidFill>
              </a:rPr>
              <a:t>The dispute is referred by the Speaker to the Election Commission.</a:t>
            </a:r>
          </a:p>
          <a:p>
            <a:pPr marL="0" indent="0">
              <a:buNone/>
            </a:pPr>
            <a:r>
              <a:rPr lang="en-US" sz="1600" b="1" dirty="0">
                <a:solidFill>
                  <a:schemeClr val="tx1"/>
                </a:solidFill>
              </a:rPr>
              <a:t>Kenya</a:t>
            </a:r>
            <a:r>
              <a:rPr lang="en-US" sz="1600" dirty="0">
                <a:solidFill>
                  <a:schemeClr val="tx1"/>
                </a:solidFill>
              </a:rPr>
              <a:t>:</a:t>
            </a:r>
          </a:p>
          <a:p>
            <a:r>
              <a:rPr lang="en-US" sz="1600" dirty="0">
                <a:solidFill>
                  <a:schemeClr val="tx1"/>
                </a:solidFill>
              </a:rPr>
              <a:t>Section 40 of the Kenyan Constitution states that a member who resigns from his party has to vacate his seat.</a:t>
            </a:r>
          </a:p>
          <a:p>
            <a:r>
              <a:rPr lang="en-US" sz="1600" dirty="0">
                <a:solidFill>
                  <a:schemeClr val="tx1"/>
                </a:solidFill>
              </a:rPr>
              <a:t>The decision is by the Speaker, and the member may appeal to the High Court.</a:t>
            </a:r>
          </a:p>
          <a:p>
            <a:pPr marL="0" indent="0">
              <a:buNone/>
            </a:pPr>
            <a:r>
              <a:rPr lang="en-US" sz="1600" b="1" dirty="0">
                <a:solidFill>
                  <a:schemeClr val="tx1"/>
                </a:solidFill>
              </a:rPr>
              <a:t>Singapore</a:t>
            </a:r>
            <a:r>
              <a:rPr lang="en-US" sz="1600" dirty="0">
                <a:solidFill>
                  <a:schemeClr val="tx1"/>
                </a:solidFill>
              </a:rPr>
              <a:t>:</a:t>
            </a:r>
          </a:p>
          <a:p>
            <a:r>
              <a:rPr lang="en-US" sz="1600" dirty="0">
                <a:solidFill>
                  <a:schemeClr val="tx1"/>
                </a:solidFill>
              </a:rPr>
              <a:t>Article 46 of the Singapore Constitution says a member must vacate his seat if he resigns, or is expelled from his party.</a:t>
            </a:r>
          </a:p>
          <a:p>
            <a:r>
              <a:rPr lang="en-US" sz="1600" dirty="0">
                <a:solidFill>
                  <a:schemeClr val="tx1"/>
                </a:solidFill>
              </a:rPr>
              <a:t>Article 48 states that Parliament decides on any question relating to the disqualification of a member</a:t>
            </a:r>
            <a:r>
              <a:rPr lang="en-US" sz="1600" dirty="0" smtClean="0">
                <a:solidFill>
                  <a:schemeClr val="tx1"/>
                </a:solidFill>
              </a:rPr>
              <a:t>.</a:t>
            </a:r>
            <a:endParaRPr lang="en-US" sz="1600" dirty="0">
              <a:solidFill>
                <a:schemeClr val="tx1"/>
              </a:solidFill>
            </a:endParaRPr>
          </a:p>
          <a:p>
            <a:pPr marL="0" indent="0">
              <a:buNone/>
            </a:pPr>
            <a:r>
              <a:rPr lang="en-US" sz="1600" b="1" dirty="0">
                <a:solidFill>
                  <a:schemeClr val="tx1"/>
                </a:solidFill>
              </a:rPr>
              <a:t>South </a:t>
            </a:r>
            <a:r>
              <a:rPr lang="en-US" sz="1600" b="1" dirty="0" smtClean="0">
                <a:solidFill>
                  <a:schemeClr val="tx1"/>
                </a:solidFill>
              </a:rPr>
              <a:t>Africa</a:t>
            </a:r>
            <a:r>
              <a:rPr lang="en-US" sz="1600" b="1" dirty="0">
                <a:solidFill>
                  <a:schemeClr val="tx1"/>
                </a:solidFill>
              </a:rPr>
              <a:t>:</a:t>
            </a:r>
          </a:p>
          <a:p>
            <a:r>
              <a:rPr lang="en-US" sz="1600" dirty="0">
                <a:solidFill>
                  <a:schemeClr val="tx1"/>
                </a:solidFill>
              </a:rPr>
              <a:t>Section 47 of the South African Constitution provides that a member loses membership of the Parliament if he ceases to be a member of the party that nominated him.</a:t>
            </a:r>
            <a:endParaRPr lang="en-IN" sz="1600" dirty="0">
              <a:solidFill>
                <a:schemeClr val="tx1"/>
              </a:solidFill>
            </a:endParaRPr>
          </a:p>
          <a:p>
            <a:endParaRPr lang="en-US" sz="1600" dirty="0" smtClean="0">
              <a:solidFill>
                <a:schemeClr val="tx1"/>
              </a:solidFill>
            </a:endParaRPr>
          </a:p>
          <a:p>
            <a:endParaRPr lang="en-US" sz="1600" dirty="0" smtClean="0">
              <a:solidFill>
                <a:schemeClr val="tx1"/>
              </a:solidFill>
            </a:endParaRPr>
          </a:p>
        </p:txBody>
      </p:sp>
      <p:pic>
        <p:nvPicPr>
          <p:cNvPr id="4" name="Picture 3" descr="https://adrindia.org/sites/all/themes/bootstrap_subtheme/images/logo-myne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652" y="35036"/>
            <a:ext cx="2228348" cy="697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46" y="3965"/>
            <a:ext cx="1226738" cy="591982"/>
          </a:xfrm>
          <a:prstGeom prst="rect">
            <a:avLst/>
          </a:prstGeom>
        </p:spPr>
      </p:pic>
    </p:spTree>
    <p:extLst>
      <p:ext uri="{BB962C8B-B14F-4D97-AF65-F5344CB8AC3E}">
        <p14:creationId xmlns:p14="http://schemas.microsoft.com/office/powerpoint/2010/main" val="329185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54" y="413567"/>
            <a:ext cx="7729728" cy="1188720"/>
          </a:xfrm>
        </p:spPr>
        <p:txBody>
          <a:bodyPr/>
          <a:lstStyle/>
          <a:p>
            <a:r>
              <a:rPr lang="en-US" b="1" dirty="0" smtClean="0"/>
              <a:t>RECOMMENDATIONs</a:t>
            </a:r>
            <a:endParaRPr lang="en-IN" b="1" dirty="0"/>
          </a:p>
        </p:txBody>
      </p:sp>
      <p:sp>
        <p:nvSpPr>
          <p:cNvPr id="3" name="Content Placeholder 2"/>
          <p:cNvSpPr>
            <a:spLocks noGrp="1"/>
          </p:cNvSpPr>
          <p:nvPr>
            <p:ph idx="1"/>
          </p:nvPr>
        </p:nvSpPr>
        <p:spPr>
          <a:xfrm>
            <a:off x="147709" y="1730324"/>
            <a:ext cx="12044291" cy="4797083"/>
          </a:xfrm>
        </p:spPr>
        <p:txBody>
          <a:bodyPr>
            <a:noAutofit/>
          </a:bodyPr>
          <a:lstStyle/>
          <a:p>
            <a:r>
              <a:rPr lang="en-US" sz="2000" dirty="0">
                <a:solidFill>
                  <a:schemeClr val="tx1"/>
                </a:solidFill>
              </a:rPr>
              <a:t>Political parties </a:t>
            </a:r>
            <a:r>
              <a:rPr lang="en-US" sz="2000" b="1" dirty="0">
                <a:solidFill>
                  <a:schemeClr val="tx1"/>
                </a:solidFill>
              </a:rPr>
              <a:t>should limit issuance of whips to instances only when </a:t>
            </a:r>
            <a:r>
              <a:rPr lang="en-US" sz="2000" b="1" dirty="0" smtClean="0">
                <a:solidFill>
                  <a:schemeClr val="tx1"/>
                </a:solidFill>
              </a:rPr>
              <a:t>the government </a:t>
            </a:r>
            <a:r>
              <a:rPr lang="en-US" sz="2000" b="1" dirty="0">
                <a:solidFill>
                  <a:schemeClr val="tx1"/>
                </a:solidFill>
              </a:rPr>
              <a:t>is in danger</a:t>
            </a:r>
            <a:r>
              <a:rPr lang="en-US" sz="2000" dirty="0" smtClean="0">
                <a:solidFill>
                  <a:schemeClr val="tx1"/>
                </a:solidFill>
              </a:rPr>
              <a:t>.</a:t>
            </a:r>
            <a:endParaRPr lang="en-US" sz="2000" dirty="0">
              <a:solidFill>
                <a:schemeClr val="tx1"/>
              </a:solidFill>
            </a:endParaRPr>
          </a:p>
          <a:p>
            <a:r>
              <a:rPr lang="en-US" sz="2000" dirty="0">
                <a:solidFill>
                  <a:schemeClr val="tx1"/>
                </a:solidFill>
              </a:rPr>
              <a:t>The words ‘voluntarily giving up membership of a political party’ should </a:t>
            </a:r>
            <a:r>
              <a:rPr lang="en-US" sz="2000" dirty="0" smtClean="0">
                <a:solidFill>
                  <a:schemeClr val="tx1"/>
                </a:solidFill>
              </a:rPr>
              <a:t>be comprehensively </a:t>
            </a:r>
            <a:r>
              <a:rPr lang="en-US" sz="2000" dirty="0">
                <a:solidFill>
                  <a:schemeClr val="tx1"/>
                </a:solidFill>
              </a:rPr>
              <a:t>defined</a:t>
            </a:r>
            <a:r>
              <a:rPr lang="en-US" sz="2000" dirty="0" smtClean="0">
                <a:solidFill>
                  <a:schemeClr val="tx1"/>
                </a:solidFill>
              </a:rPr>
              <a:t>.</a:t>
            </a:r>
            <a:endParaRPr lang="en-US" sz="2000" dirty="0">
              <a:solidFill>
                <a:schemeClr val="tx1"/>
              </a:solidFill>
            </a:endParaRPr>
          </a:p>
          <a:p>
            <a:r>
              <a:rPr lang="en-US" sz="2000" dirty="0">
                <a:solidFill>
                  <a:schemeClr val="tx1"/>
                </a:solidFill>
              </a:rPr>
              <a:t>The term political party should be defined clearly</a:t>
            </a:r>
            <a:r>
              <a:rPr lang="en-US" sz="2000" dirty="0" smtClean="0">
                <a:solidFill>
                  <a:schemeClr val="tx1"/>
                </a:solidFill>
              </a:rPr>
              <a:t>.</a:t>
            </a:r>
          </a:p>
          <a:p>
            <a:r>
              <a:rPr lang="en-US" sz="2000" dirty="0">
                <a:solidFill>
                  <a:schemeClr val="tx1"/>
                </a:solidFill>
              </a:rPr>
              <a:t>The </a:t>
            </a:r>
            <a:r>
              <a:rPr lang="en-US" sz="2000" b="1" dirty="0">
                <a:solidFill>
                  <a:schemeClr val="tx1"/>
                </a:solidFill>
              </a:rPr>
              <a:t>Speaker must rule on a dispute under the Tenth Schedule </a:t>
            </a:r>
            <a:r>
              <a:rPr lang="en-US" sz="2000" b="1" dirty="0" smtClean="0">
                <a:solidFill>
                  <a:schemeClr val="tx1"/>
                </a:solidFill>
              </a:rPr>
              <a:t>as expeditiously </a:t>
            </a:r>
            <a:r>
              <a:rPr lang="en-US" sz="2000" b="1" dirty="0">
                <a:solidFill>
                  <a:schemeClr val="tx1"/>
                </a:solidFill>
              </a:rPr>
              <a:t>as possible</a:t>
            </a:r>
            <a:r>
              <a:rPr lang="en-US" sz="2000" dirty="0">
                <a:solidFill>
                  <a:schemeClr val="tx1"/>
                </a:solidFill>
              </a:rPr>
              <a:t>. For this, a period of six months for disposal </a:t>
            </a:r>
            <a:r>
              <a:rPr lang="en-US" sz="2000" dirty="0" smtClean="0">
                <a:solidFill>
                  <a:schemeClr val="tx1"/>
                </a:solidFill>
              </a:rPr>
              <a:t>of the </a:t>
            </a:r>
            <a:r>
              <a:rPr lang="en-US" sz="2000" dirty="0">
                <a:solidFill>
                  <a:schemeClr val="tx1"/>
                </a:solidFill>
              </a:rPr>
              <a:t>petition has been recommended</a:t>
            </a:r>
            <a:r>
              <a:rPr lang="en-US" sz="2000" dirty="0" smtClean="0">
                <a:solidFill>
                  <a:schemeClr val="tx1"/>
                </a:solidFill>
              </a:rPr>
              <a:t>.</a:t>
            </a:r>
          </a:p>
          <a:p>
            <a:r>
              <a:rPr lang="en-US" sz="2000" dirty="0">
                <a:solidFill>
                  <a:schemeClr val="tx1"/>
                </a:solidFill>
              </a:rPr>
              <a:t>Disqualification should be limited to cases where (a) a member </a:t>
            </a:r>
            <a:r>
              <a:rPr lang="en-US" sz="2000" dirty="0" smtClean="0">
                <a:solidFill>
                  <a:schemeClr val="tx1"/>
                </a:solidFill>
              </a:rPr>
              <a:t>voluntarily gives </a:t>
            </a:r>
            <a:r>
              <a:rPr lang="en-US" sz="2000" dirty="0">
                <a:solidFill>
                  <a:schemeClr val="tx1"/>
                </a:solidFill>
              </a:rPr>
              <a:t>up the membership of his political party, (b) a member </a:t>
            </a:r>
            <a:r>
              <a:rPr lang="en-US" sz="2000" dirty="0" smtClean="0">
                <a:solidFill>
                  <a:schemeClr val="tx1"/>
                </a:solidFill>
              </a:rPr>
              <a:t>abstains from </a:t>
            </a:r>
            <a:r>
              <a:rPr lang="en-US" sz="2000" dirty="0">
                <a:solidFill>
                  <a:schemeClr val="tx1"/>
                </a:solidFill>
              </a:rPr>
              <a:t>voting, or votes contrary to the party whip in a motion of vote </a:t>
            </a:r>
            <a:r>
              <a:rPr lang="en-US" sz="2000" dirty="0" smtClean="0">
                <a:solidFill>
                  <a:schemeClr val="tx1"/>
                </a:solidFill>
              </a:rPr>
              <a:t>of confidence </a:t>
            </a:r>
            <a:r>
              <a:rPr lang="en-US" sz="2000" dirty="0">
                <a:solidFill>
                  <a:schemeClr val="tx1"/>
                </a:solidFill>
              </a:rPr>
              <a:t>or motion of no-confidence</a:t>
            </a:r>
            <a:r>
              <a:rPr lang="en-US" sz="2000" dirty="0" smtClean="0">
                <a:solidFill>
                  <a:schemeClr val="tx1"/>
                </a:solidFill>
              </a:rPr>
              <a:t>.</a:t>
            </a:r>
          </a:p>
          <a:p>
            <a:r>
              <a:rPr lang="en-US" sz="2000" dirty="0">
                <a:solidFill>
                  <a:schemeClr val="tx1"/>
                </a:solidFill>
              </a:rPr>
              <a:t>Restrictions like prohibition on joining another party or holding offices </a:t>
            </a:r>
            <a:r>
              <a:rPr lang="en-US" sz="2000" dirty="0" smtClean="0">
                <a:solidFill>
                  <a:schemeClr val="tx1"/>
                </a:solidFill>
              </a:rPr>
              <a:t>in the </a:t>
            </a:r>
            <a:r>
              <a:rPr lang="en-US" sz="2000" dirty="0">
                <a:solidFill>
                  <a:schemeClr val="tx1"/>
                </a:solidFill>
              </a:rPr>
              <a:t>government should be imposed on expelled members</a:t>
            </a:r>
            <a:r>
              <a:rPr lang="en-US" sz="2000" dirty="0" smtClean="0">
                <a:solidFill>
                  <a:schemeClr val="tx1"/>
                </a:solidFill>
              </a:rPr>
              <a:t>.</a:t>
            </a:r>
          </a:p>
          <a:p>
            <a:r>
              <a:rPr lang="en-US" sz="2000" b="1" dirty="0">
                <a:solidFill>
                  <a:schemeClr val="tx1"/>
                </a:solidFill>
              </a:rPr>
              <a:t>Defectors should be barred from holding public office</a:t>
            </a:r>
            <a:r>
              <a:rPr lang="en-US" sz="2000" dirty="0">
                <a:solidFill>
                  <a:schemeClr val="tx1"/>
                </a:solidFill>
              </a:rPr>
              <a:t> or any </a:t>
            </a:r>
            <a:r>
              <a:rPr lang="en-US" sz="2000" dirty="0" smtClean="0">
                <a:solidFill>
                  <a:schemeClr val="tx1"/>
                </a:solidFill>
              </a:rPr>
              <a:t>remunerative political </a:t>
            </a:r>
            <a:r>
              <a:rPr lang="en-US" sz="2000" dirty="0">
                <a:solidFill>
                  <a:schemeClr val="tx1"/>
                </a:solidFill>
              </a:rPr>
              <a:t>post for the duration of the remaining term of the legislature</a:t>
            </a:r>
            <a:r>
              <a:rPr lang="en-US" sz="2000" dirty="0" smtClean="0">
                <a:solidFill>
                  <a:schemeClr val="tx1"/>
                </a:solidFill>
              </a:rPr>
              <a:t>.</a:t>
            </a:r>
          </a:p>
          <a:p>
            <a:r>
              <a:rPr lang="en-US" sz="2000" dirty="0">
                <a:solidFill>
                  <a:schemeClr val="tx1"/>
                </a:solidFill>
              </a:rPr>
              <a:t>The </a:t>
            </a:r>
            <a:r>
              <a:rPr lang="en-US" sz="2000" b="1" dirty="0">
                <a:solidFill>
                  <a:schemeClr val="tx1"/>
                </a:solidFill>
              </a:rPr>
              <a:t>vote cast by a defector to topple a government should be treated </a:t>
            </a:r>
            <a:r>
              <a:rPr lang="en-US" sz="2000" b="1" dirty="0" smtClean="0">
                <a:solidFill>
                  <a:schemeClr val="tx1"/>
                </a:solidFill>
              </a:rPr>
              <a:t>as invalid</a:t>
            </a:r>
            <a:r>
              <a:rPr lang="en-US" sz="2000" b="1" dirty="0">
                <a:solidFill>
                  <a:schemeClr val="tx1"/>
                </a:solidFill>
              </a:rPr>
              <a:t>.</a:t>
            </a:r>
          </a:p>
        </p:txBody>
      </p:sp>
      <p:pic>
        <p:nvPicPr>
          <p:cNvPr id="4" name="Picture 3" descr="https://adrindia.org/sites/all/themes/bootstrap_subtheme/images/logo-myne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652" y="35036"/>
            <a:ext cx="2228348" cy="697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46" y="45802"/>
            <a:ext cx="1226738" cy="591982"/>
          </a:xfrm>
          <a:prstGeom prst="rect">
            <a:avLst/>
          </a:prstGeom>
        </p:spPr>
      </p:pic>
    </p:spTree>
    <p:extLst>
      <p:ext uri="{BB962C8B-B14F-4D97-AF65-F5344CB8AC3E}">
        <p14:creationId xmlns:p14="http://schemas.microsoft.com/office/powerpoint/2010/main" val="1587201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796" y="739604"/>
            <a:ext cx="7729728" cy="1188720"/>
          </a:xfrm>
        </p:spPr>
        <p:txBody>
          <a:bodyPr/>
          <a:lstStyle/>
          <a:p>
            <a:r>
              <a:rPr lang="en-US" b="1" dirty="0" smtClean="0"/>
              <a:t>RECOMMENDATIONs</a:t>
            </a:r>
            <a:endParaRPr lang="en-IN" b="1" dirty="0"/>
          </a:p>
        </p:txBody>
      </p:sp>
      <p:sp>
        <p:nvSpPr>
          <p:cNvPr id="3" name="Content Placeholder 2"/>
          <p:cNvSpPr>
            <a:spLocks noGrp="1"/>
          </p:cNvSpPr>
          <p:nvPr>
            <p:ph idx="1"/>
          </p:nvPr>
        </p:nvSpPr>
        <p:spPr>
          <a:xfrm>
            <a:off x="419684" y="2060917"/>
            <a:ext cx="11211951" cy="4797083"/>
          </a:xfrm>
        </p:spPr>
        <p:txBody>
          <a:bodyPr>
            <a:normAutofit fontScale="92500" lnSpcReduction="10000"/>
          </a:bodyPr>
          <a:lstStyle/>
          <a:p>
            <a:r>
              <a:rPr lang="en-US" sz="1900" dirty="0">
                <a:solidFill>
                  <a:schemeClr val="tx1"/>
                </a:solidFill>
              </a:rPr>
              <a:t>Dinesh </a:t>
            </a:r>
            <a:r>
              <a:rPr lang="en-US" sz="1900" dirty="0" err="1">
                <a:solidFill>
                  <a:schemeClr val="tx1"/>
                </a:solidFill>
              </a:rPr>
              <a:t>Goswami</a:t>
            </a:r>
            <a:r>
              <a:rPr lang="en-US" sz="1900" dirty="0">
                <a:solidFill>
                  <a:schemeClr val="tx1"/>
                </a:solidFill>
              </a:rPr>
              <a:t> </a:t>
            </a:r>
            <a:r>
              <a:rPr lang="en-US" sz="1900" dirty="0" smtClean="0">
                <a:solidFill>
                  <a:schemeClr val="tx1"/>
                </a:solidFill>
              </a:rPr>
              <a:t>Committee (</a:t>
            </a:r>
            <a:r>
              <a:rPr lang="en-US" sz="1900" dirty="0">
                <a:solidFill>
                  <a:schemeClr val="tx1"/>
                </a:solidFill>
              </a:rPr>
              <a:t>1998), Commission to Review the Constitution (2002</a:t>
            </a:r>
            <a:r>
              <a:rPr lang="en-US" sz="1900" dirty="0" smtClean="0">
                <a:solidFill>
                  <a:schemeClr val="tx1"/>
                </a:solidFill>
              </a:rPr>
              <a:t>), </a:t>
            </a:r>
            <a:r>
              <a:rPr lang="en-US" sz="1900" dirty="0">
                <a:solidFill>
                  <a:schemeClr val="tx1"/>
                </a:solidFill>
              </a:rPr>
              <a:t>Law </a:t>
            </a:r>
            <a:r>
              <a:rPr lang="en-US" sz="1900" dirty="0" smtClean="0">
                <a:solidFill>
                  <a:schemeClr val="tx1"/>
                </a:solidFill>
              </a:rPr>
              <a:t>Commission (</a:t>
            </a:r>
            <a:r>
              <a:rPr lang="en-US" sz="1900" dirty="0">
                <a:solidFill>
                  <a:schemeClr val="tx1"/>
                </a:solidFill>
              </a:rPr>
              <a:t>2015</a:t>
            </a:r>
            <a:r>
              <a:rPr lang="en-US" sz="1900" dirty="0" smtClean="0">
                <a:solidFill>
                  <a:schemeClr val="tx1"/>
                </a:solidFill>
              </a:rPr>
              <a:t>) and The </a:t>
            </a:r>
            <a:r>
              <a:rPr lang="en-US" sz="1900" dirty="0">
                <a:solidFill>
                  <a:schemeClr val="tx1"/>
                </a:solidFill>
              </a:rPr>
              <a:t>170th Report of the Law </a:t>
            </a:r>
            <a:r>
              <a:rPr lang="en-US" sz="1900" dirty="0" smtClean="0">
                <a:solidFill>
                  <a:schemeClr val="tx1"/>
                </a:solidFill>
              </a:rPr>
              <a:t>Commission</a:t>
            </a:r>
            <a:r>
              <a:rPr lang="en-US" sz="1900" b="1" dirty="0" smtClean="0">
                <a:solidFill>
                  <a:schemeClr val="tx1"/>
                </a:solidFill>
              </a:rPr>
              <a:t>: Defection</a:t>
            </a:r>
            <a:r>
              <a:rPr lang="en-US" sz="1700" b="1" dirty="0" smtClean="0">
                <a:solidFill>
                  <a:schemeClr val="tx1"/>
                </a:solidFill>
              </a:rPr>
              <a:t> </a:t>
            </a:r>
            <a:r>
              <a:rPr lang="en-US" sz="1900" b="1" dirty="0">
                <a:solidFill>
                  <a:schemeClr val="tx1"/>
                </a:solidFill>
              </a:rPr>
              <a:t>cases must be decided by the </a:t>
            </a:r>
            <a:r>
              <a:rPr lang="en-US" sz="1900" b="1" dirty="0" smtClean="0">
                <a:solidFill>
                  <a:schemeClr val="tx1"/>
                </a:solidFill>
              </a:rPr>
              <a:t>President or </a:t>
            </a:r>
            <a:r>
              <a:rPr lang="en-US" sz="1900" b="1" dirty="0">
                <a:solidFill>
                  <a:schemeClr val="tx1"/>
                </a:solidFill>
              </a:rPr>
              <a:t>Governor </a:t>
            </a:r>
            <a:r>
              <a:rPr lang="en-US" sz="1900" dirty="0">
                <a:solidFill>
                  <a:schemeClr val="tx1"/>
                </a:solidFill>
              </a:rPr>
              <a:t>for </a:t>
            </a:r>
            <a:r>
              <a:rPr lang="en-US" sz="1900" dirty="0" err="1">
                <a:solidFill>
                  <a:schemeClr val="tx1"/>
                </a:solidFill>
              </a:rPr>
              <a:t>centre</a:t>
            </a:r>
            <a:r>
              <a:rPr lang="en-US" sz="1900" dirty="0">
                <a:solidFill>
                  <a:schemeClr val="tx1"/>
                </a:solidFill>
              </a:rPr>
              <a:t> and states respectively, who shall act on the advice of the </a:t>
            </a:r>
            <a:r>
              <a:rPr lang="en-US" sz="1900" dirty="0" smtClean="0">
                <a:solidFill>
                  <a:schemeClr val="tx1"/>
                </a:solidFill>
              </a:rPr>
              <a:t>Election Commission.</a:t>
            </a:r>
          </a:p>
          <a:p>
            <a:r>
              <a:rPr lang="en-US" sz="1900" dirty="0">
                <a:solidFill>
                  <a:schemeClr val="tx1"/>
                </a:solidFill>
              </a:rPr>
              <a:t>Former secretary-general of the </a:t>
            </a:r>
            <a:r>
              <a:rPr lang="en-US" sz="1900" dirty="0" err="1">
                <a:solidFill>
                  <a:schemeClr val="tx1"/>
                </a:solidFill>
              </a:rPr>
              <a:t>Lok</a:t>
            </a:r>
            <a:r>
              <a:rPr lang="en-US" sz="1900" dirty="0">
                <a:solidFill>
                  <a:schemeClr val="tx1"/>
                </a:solidFill>
              </a:rPr>
              <a:t> Sabha, PDT </a:t>
            </a:r>
            <a:r>
              <a:rPr lang="en-US" sz="1900" dirty="0" err="1">
                <a:solidFill>
                  <a:schemeClr val="tx1"/>
                </a:solidFill>
              </a:rPr>
              <a:t>Achary</a:t>
            </a:r>
            <a:r>
              <a:rPr lang="en-US" sz="1900" dirty="0">
                <a:solidFill>
                  <a:schemeClr val="tx1"/>
                </a:solidFill>
              </a:rPr>
              <a:t> said </a:t>
            </a:r>
            <a:r>
              <a:rPr lang="en-US" sz="1900" dirty="0" smtClean="0">
                <a:solidFill>
                  <a:schemeClr val="tx1"/>
                </a:solidFill>
              </a:rPr>
              <a:t>“The </a:t>
            </a:r>
            <a:r>
              <a:rPr lang="en-US" sz="1900" b="1" dirty="0">
                <a:solidFill>
                  <a:schemeClr val="tx1"/>
                </a:solidFill>
              </a:rPr>
              <a:t>right to vote </a:t>
            </a:r>
            <a:r>
              <a:rPr lang="en-US" sz="1900" b="1" dirty="0" smtClean="0">
                <a:solidFill>
                  <a:schemeClr val="tx1"/>
                </a:solidFill>
              </a:rPr>
              <a:t>should freeze </a:t>
            </a:r>
            <a:r>
              <a:rPr lang="en-US" sz="1900" b="1" dirty="0">
                <a:solidFill>
                  <a:schemeClr val="tx1"/>
                </a:solidFill>
              </a:rPr>
              <a:t>as soon as an MLA or MP decides to defect</a:t>
            </a:r>
            <a:r>
              <a:rPr lang="en-US" sz="1900" dirty="0">
                <a:solidFill>
                  <a:schemeClr val="tx1"/>
                </a:solidFill>
              </a:rPr>
              <a:t>,” he said</a:t>
            </a:r>
            <a:r>
              <a:rPr lang="en-US" sz="1900" dirty="0" smtClean="0">
                <a:solidFill>
                  <a:schemeClr val="tx1"/>
                </a:solidFill>
              </a:rPr>
              <a:t>.</a:t>
            </a:r>
          </a:p>
          <a:p>
            <a:r>
              <a:rPr lang="en-US" sz="1900" dirty="0">
                <a:solidFill>
                  <a:schemeClr val="tx1"/>
                </a:solidFill>
              </a:rPr>
              <a:t>The </a:t>
            </a:r>
            <a:r>
              <a:rPr lang="en-US" sz="1900" b="1" dirty="0">
                <a:solidFill>
                  <a:schemeClr val="tx1"/>
                </a:solidFill>
              </a:rPr>
              <a:t>anti-defection law could be the biggest hurdle in conducting simultaneous elections </a:t>
            </a:r>
            <a:r>
              <a:rPr lang="en-US" sz="1900" dirty="0" smtClean="0">
                <a:solidFill>
                  <a:schemeClr val="tx1"/>
                </a:solidFill>
              </a:rPr>
              <a:t>in India</a:t>
            </a:r>
            <a:r>
              <a:rPr lang="en-US" sz="1900" dirty="0">
                <a:solidFill>
                  <a:schemeClr val="tx1"/>
                </a:solidFill>
              </a:rPr>
              <a:t>, according to a ‘working draft’ report prepared by the Law Commission of India</a:t>
            </a:r>
            <a:r>
              <a:rPr lang="en-US" sz="1900" dirty="0" smtClean="0">
                <a:solidFill>
                  <a:schemeClr val="tx1"/>
                </a:solidFill>
              </a:rPr>
              <a:t>.  “</a:t>
            </a:r>
            <a:r>
              <a:rPr lang="en-US" sz="1900" dirty="0">
                <a:solidFill>
                  <a:schemeClr val="tx1"/>
                </a:solidFill>
              </a:rPr>
              <a:t>The only recourse to overcome this is to do away with the </a:t>
            </a:r>
            <a:r>
              <a:rPr lang="en-US" sz="1900" dirty="0" err="1">
                <a:solidFill>
                  <a:schemeClr val="tx1"/>
                </a:solidFill>
              </a:rPr>
              <a:t>rigours</a:t>
            </a:r>
            <a:r>
              <a:rPr lang="en-US" sz="1900" dirty="0">
                <a:solidFill>
                  <a:schemeClr val="tx1"/>
                </a:solidFill>
              </a:rPr>
              <a:t> of the </a:t>
            </a:r>
            <a:r>
              <a:rPr lang="en-US" sz="1900" dirty="0" smtClean="0">
                <a:solidFill>
                  <a:schemeClr val="tx1"/>
                </a:solidFill>
              </a:rPr>
              <a:t>anti-defection law</a:t>
            </a:r>
            <a:r>
              <a:rPr lang="en-US" sz="1900" dirty="0">
                <a:solidFill>
                  <a:schemeClr val="tx1"/>
                </a:solidFill>
              </a:rPr>
              <a:t>. </a:t>
            </a:r>
            <a:r>
              <a:rPr lang="en-US" sz="1900" dirty="0" smtClean="0">
                <a:solidFill>
                  <a:schemeClr val="tx1"/>
                </a:solidFill>
              </a:rPr>
              <a:t> An </a:t>
            </a:r>
            <a:r>
              <a:rPr lang="en-US" sz="1900" dirty="0">
                <a:solidFill>
                  <a:schemeClr val="tx1"/>
                </a:solidFill>
              </a:rPr>
              <a:t>exception must be carved out so that a member asking for support from </a:t>
            </a:r>
            <a:r>
              <a:rPr lang="en-US" sz="1900" dirty="0" smtClean="0">
                <a:solidFill>
                  <a:schemeClr val="tx1"/>
                </a:solidFill>
              </a:rPr>
              <a:t>the members </a:t>
            </a:r>
            <a:r>
              <a:rPr lang="en-US" sz="1900" dirty="0">
                <a:solidFill>
                  <a:schemeClr val="tx1"/>
                </a:solidFill>
              </a:rPr>
              <a:t>of other political parties to form the government is able to secure the same,” </a:t>
            </a:r>
            <a:r>
              <a:rPr lang="en-US" sz="1900" dirty="0" smtClean="0">
                <a:solidFill>
                  <a:schemeClr val="tx1"/>
                </a:solidFill>
              </a:rPr>
              <a:t>the report </a:t>
            </a:r>
            <a:r>
              <a:rPr lang="en-US" sz="1900" dirty="0">
                <a:solidFill>
                  <a:schemeClr val="tx1"/>
                </a:solidFill>
              </a:rPr>
              <a:t>states</a:t>
            </a:r>
            <a:r>
              <a:rPr lang="en-US" sz="1900" dirty="0" smtClean="0">
                <a:solidFill>
                  <a:schemeClr val="tx1"/>
                </a:solidFill>
              </a:rPr>
              <a:t>.</a:t>
            </a:r>
          </a:p>
          <a:p>
            <a:r>
              <a:rPr lang="en-US" sz="1900" b="1" dirty="0" smtClean="0">
                <a:solidFill>
                  <a:schemeClr val="tx1"/>
                </a:solidFill>
              </a:rPr>
              <a:t>In </a:t>
            </a:r>
            <a:r>
              <a:rPr lang="en-US" sz="1900" b="1" dirty="0" err="1" smtClean="0">
                <a:solidFill>
                  <a:schemeClr val="tx1"/>
                </a:solidFill>
              </a:rPr>
              <a:t>Keisham</a:t>
            </a:r>
            <a:r>
              <a:rPr lang="en-US" sz="1900" b="1" dirty="0" smtClean="0">
                <a:solidFill>
                  <a:schemeClr val="tx1"/>
                </a:solidFill>
              </a:rPr>
              <a:t> </a:t>
            </a:r>
            <a:r>
              <a:rPr lang="en-US" sz="1900" b="1" dirty="0" err="1" smtClean="0">
                <a:solidFill>
                  <a:schemeClr val="tx1"/>
                </a:solidFill>
              </a:rPr>
              <a:t>Meghachandra</a:t>
            </a:r>
            <a:r>
              <a:rPr lang="en-US" sz="1900" b="1" dirty="0" smtClean="0">
                <a:solidFill>
                  <a:schemeClr val="tx1"/>
                </a:solidFill>
              </a:rPr>
              <a:t> Singh vs The </a:t>
            </a:r>
            <a:r>
              <a:rPr lang="en-US" sz="1900" b="1" dirty="0" err="1" smtClean="0">
                <a:solidFill>
                  <a:schemeClr val="tx1"/>
                </a:solidFill>
              </a:rPr>
              <a:t>Honble</a:t>
            </a:r>
            <a:r>
              <a:rPr lang="en-US" sz="1900" b="1" dirty="0" smtClean="0">
                <a:solidFill>
                  <a:schemeClr val="tx1"/>
                </a:solidFill>
              </a:rPr>
              <a:t> Speaker Manipur, 2020:</a:t>
            </a:r>
          </a:p>
          <a:p>
            <a:pPr marL="0" indent="0">
              <a:buNone/>
            </a:pPr>
            <a:r>
              <a:rPr lang="en-US" sz="1900" dirty="0" smtClean="0">
                <a:solidFill>
                  <a:schemeClr val="tx1"/>
                </a:solidFill>
              </a:rPr>
              <a:t>Three-judge Bench led by Justice </a:t>
            </a:r>
            <a:r>
              <a:rPr lang="en-US" sz="1900" dirty="0" err="1" smtClean="0">
                <a:solidFill>
                  <a:schemeClr val="tx1"/>
                </a:solidFill>
              </a:rPr>
              <a:t>Rohinton</a:t>
            </a:r>
            <a:r>
              <a:rPr lang="en-US" sz="1900" dirty="0" smtClean="0">
                <a:solidFill>
                  <a:schemeClr val="tx1"/>
                </a:solidFill>
              </a:rPr>
              <a:t> F. </a:t>
            </a:r>
            <a:r>
              <a:rPr lang="en-US" sz="1900" dirty="0" err="1" smtClean="0">
                <a:solidFill>
                  <a:schemeClr val="tx1"/>
                </a:solidFill>
              </a:rPr>
              <a:t>Nariman</a:t>
            </a:r>
            <a:r>
              <a:rPr lang="en-US" sz="1900" dirty="0" smtClean="0">
                <a:solidFill>
                  <a:schemeClr val="tx1"/>
                </a:solidFill>
              </a:rPr>
              <a:t>; Parliament may seriously </a:t>
            </a:r>
            <a:r>
              <a:rPr lang="en-US" sz="1900" b="1" dirty="0" smtClean="0">
                <a:solidFill>
                  <a:schemeClr val="tx1"/>
                </a:solidFill>
              </a:rPr>
              <a:t>consider amending the Constitution to substitute the Speaker of the </a:t>
            </a:r>
            <a:r>
              <a:rPr lang="en-US" sz="1900" b="1" dirty="0" err="1" smtClean="0">
                <a:solidFill>
                  <a:schemeClr val="tx1"/>
                </a:solidFill>
              </a:rPr>
              <a:t>Lok</a:t>
            </a:r>
            <a:r>
              <a:rPr lang="en-US" sz="1900" b="1" dirty="0" smtClean="0">
                <a:solidFill>
                  <a:schemeClr val="tx1"/>
                </a:solidFill>
              </a:rPr>
              <a:t> Sabha and Legislative Assemblies as arbiter of disputes concerning disqualification which arise under the Tenth Schedule </a:t>
            </a:r>
            <a:r>
              <a:rPr lang="en-US" sz="1900" dirty="0" smtClean="0">
                <a:solidFill>
                  <a:schemeClr val="tx1"/>
                </a:solidFill>
              </a:rPr>
              <a:t>with a permanent Tribunal headed by a retired Supreme Court Judge or a retired Chief Justice of a High Court, or some other outside independent mechanism to ensure that such disputes are decided both swiftly and impartially.</a:t>
            </a:r>
            <a:endParaRPr lang="en-US" sz="1900" dirty="0">
              <a:solidFill>
                <a:schemeClr val="tx1"/>
              </a:solidFill>
            </a:endParaRPr>
          </a:p>
        </p:txBody>
      </p:sp>
      <p:pic>
        <p:nvPicPr>
          <p:cNvPr id="4" name="Picture 3" descr="https://adrindia.org/sites/all/themes/bootstrap_subtheme/images/logo-myne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652" y="35036"/>
            <a:ext cx="2228348" cy="697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46" y="45802"/>
            <a:ext cx="1226738" cy="591982"/>
          </a:xfrm>
          <a:prstGeom prst="rect">
            <a:avLst/>
          </a:prstGeom>
        </p:spPr>
      </p:pic>
    </p:spTree>
    <p:extLst>
      <p:ext uri="{BB962C8B-B14F-4D97-AF65-F5344CB8AC3E}">
        <p14:creationId xmlns:p14="http://schemas.microsoft.com/office/powerpoint/2010/main" val="1307189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182" y="637784"/>
            <a:ext cx="7729728" cy="1188720"/>
          </a:xfrm>
        </p:spPr>
        <p:txBody>
          <a:bodyPr/>
          <a:lstStyle/>
          <a:p>
            <a:r>
              <a:rPr lang="en-US" b="1" dirty="0"/>
              <a:t>RECOMMENDATIONs</a:t>
            </a:r>
            <a:endParaRPr lang="en-IN" b="1" dirty="0"/>
          </a:p>
        </p:txBody>
      </p:sp>
      <p:sp>
        <p:nvSpPr>
          <p:cNvPr id="3" name="Content Placeholder 2"/>
          <p:cNvSpPr>
            <a:spLocks noGrp="1"/>
          </p:cNvSpPr>
          <p:nvPr>
            <p:ph idx="1"/>
          </p:nvPr>
        </p:nvSpPr>
        <p:spPr>
          <a:xfrm>
            <a:off x="520506" y="2154467"/>
            <a:ext cx="11204436" cy="4865311"/>
          </a:xfrm>
        </p:spPr>
        <p:txBody>
          <a:bodyPr>
            <a:noAutofit/>
          </a:bodyPr>
          <a:lstStyle/>
          <a:p>
            <a:r>
              <a:rPr lang="en-US" sz="2000" dirty="0">
                <a:solidFill>
                  <a:schemeClr val="tx1"/>
                </a:solidFill>
              </a:rPr>
              <a:t>The </a:t>
            </a:r>
            <a:r>
              <a:rPr lang="en-US" sz="2000" b="1" dirty="0">
                <a:solidFill>
                  <a:schemeClr val="tx1"/>
                </a:solidFill>
              </a:rPr>
              <a:t>way to address defections has to be a political one, and not a legal one</a:t>
            </a:r>
            <a:r>
              <a:rPr lang="en-US" sz="2000" dirty="0">
                <a:solidFill>
                  <a:schemeClr val="tx1"/>
                </a:solidFill>
              </a:rPr>
              <a:t>. Political parties are broad coalitions of people with similar ideologies. They need to attract and retain members through their ideological positions. </a:t>
            </a:r>
            <a:endParaRPr lang="en-US" sz="2000" dirty="0" smtClean="0">
              <a:solidFill>
                <a:schemeClr val="tx1"/>
              </a:solidFill>
            </a:endParaRPr>
          </a:p>
          <a:p>
            <a:r>
              <a:rPr lang="en-US" sz="2000" dirty="0">
                <a:solidFill>
                  <a:schemeClr val="tx1"/>
                </a:solidFill>
              </a:rPr>
              <a:t>They also need to </a:t>
            </a:r>
            <a:r>
              <a:rPr lang="en-US" sz="2000" b="1" dirty="0">
                <a:solidFill>
                  <a:schemeClr val="tx1"/>
                </a:solidFill>
              </a:rPr>
              <a:t>build internal processes for members to rise to the top positions </a:t>
            </a:r>
            <a:r>
              <a:rPr lang="en-US" sz="2000" dirty="0">
                <a:solidFill>
                  <a:schemeClr val="tx1"/>
                </a:solidFill>
              </a:rPr>
              <a:t>— as long as a party is dominated by a family, an ambitious non-family person has no choice but to exit the party. </a:t>
            </a:r>
            <a:endParaRPr lang="en-US" sz="2000" dirty="0" smtClean="0">
              <a:solidFill>
                <a:schemeClr val="tx1"/>
              </a:solidFill>
            </a:endParaRPr>
          </a:p>
          <a:p>
            <a:r>
              <a:rPr lang="en-US" sz="2000" dirty="0" smtClean="0">
                <a:solidFill>
                  <a:schemeClr val="tx1"/>
                </a:solidFill>
              </a:rPr>
              <a:t>This </a:t>
            </a:r>
            <a:r>
              <a:rPr lang="en-US" sz="2000" dirty="0">
                <a:solidFill>
                  <a:schemeClr val="tx1"/>
                </a:solidFill>
              </a:rPr>
              <a:t>law strikes at the core of Indian democracy. </a:t>
            </a:r>
            <a:r>
              <a:rPr lang="en-US" sz="2000" dirty="0" smtClean="0">
                <a:solidFill>
                  <a:schemeClr val="tx1"/>
                </a:solidFill>
              </a:rPr>
              <a:t> The </a:t>
            </a:r>
            <a:r>
              <a:rPr lang="en-US" sz="2000" dirty="0">
                <a:solidFill>
                  <a:schemeClr val="tx1"/>
                </a:solidFill>
              </a:rPr>
              <a:t>government has legitimacy because it is accountable to MPs. In turn, MPs are accountable to the people who elected them. However</a:t>
            </a:r>
            <a:r>
              <a:rPr lang="en-US" sz="2000" b="1" dirty="0">
                <a:solidFill>
                  <a:schemeClr val="tx1"/>
                </a:solidFill>
              </a:rPr>
              <a:t>, due to this law, MPs (especially of the party in government) can no longer question its </a:t>
            </a:r>
            <a:r>
              <a:rPr lang="en-US" sz="2000" b="1" dirty="0" smtClean="0">
                <a:solidFill>
                  <a:schemeClr val="tx1"/>
                </a:solidFill>
              </a:rPr>
              <a:t>actions. Holds true for MLAs as well.</a:t>
            </a:r>
          </a:p>
          <a:p>
            <a:r>
              <a:rPr lang="en-US" sz="2000" dirty="0">
                <a:solidFill>
                  <a:schemeClr val="tx1"/>
                </a:solidFill>
              </a:rPr>
              <a:t>The </a:t>
            </a:r>
            <a:r>
              <a:rPr lang="en-US" sz="2000" b="1" dirty="0">
                <a:solidFill>
                  <a:schemeClr val="tx1"/>
                </a:solidFill>
              </a:rPr>
              <a:t>solution for defections is not to strengthen the anti-defection law </a:t>
            </a:r>
            <a:r>
              <a:rPr lang="en-US" sz="2000" dirty="0">
                <a:solidFill>
                  <a:schemeClr val="tx1"/>
                </a:solidFill>
              </a:rPr>
              <a:t>but to </a:t>
            </a:r>
            <a:r>
              <a:rPr lang="en-US" sz="2000" b="1" dirty="0">
                <a:solidFill>
                  <a:schemeClr val="tx1"/>
                </a:solidFill>
              </a:rPr>
              <a:t>scrap it</a:t>
            </a:r>
            <a:r>
              <a:rPr lang="en-US" sz="2000" b="1" dirty="0" smtClean="0">
                <a:solidFill>
                  <a:schemeClr val="tx1"/>
                </a:solidFill>
              </a:rPr>
              <a:t>.</a:t>
            </a:r>
          </a:p>
          <a:p>
            <a:r>
              <a:rPr lang="en-US" sz="2000" b="1" dirty="0" smtClean="0">
                <a:solidFill>
                  <a:schemeClr val="tx1"/>
                </a:solidFill>
              </a:rPr>
              <a:t>Voters’ education and awareness </a:t>
            </a:r>
            <a:r>
              <a:rPr lang="en-US" sz="2000" dirty="0" smtClean="0">
                <a:solidFill>
                  <a:schemeClr val="tx1"/>
                </a:solidFill>
              </a:rPr>
              <a:t>about the consequences of defections for governance is required.</a:t>
            </a:r>
          </a:p>
          <a:p>
            <a:endParaRPr lang="en-IN" sz="2000" dirty="0">
              <a:solidFill>
                <a:schemeClr val="tx1"/>
              </a:solidFill>
            </a:endParaRPr>
          </a:p>
        </p:txBody>
      </p:sp>
      <p:pic>
        <p:nvPicPr>
          <p:cNvPr id="4" name="Picture 3" descr="https://adrindia.org/sites/all/themes/bootstrap_subtheme/images/logo-myne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652" y="35036"/>
            <a:ext cx="2228348" cy="697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46" y="45802"/>
            <a:ext cx="1226738" cy="591982"/>
          </a:xfrm>
          <a:prstGeom prst="rect">
            <a:avLst/>
          </a:prstGeom>
        </p:spPr>
      </p:pic>
    </p:spTree>
    <p:extLst>
      <p:ext uri="{BB962C8B-B14F-4D97-AF65-F5344CB8AC3E}">
        <p14:creationId xmlns:p14="http://schemas.microsoft.com/office/powerpoint/2010/main" val="2410401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663" y="2695019"/>
            <a:ext cx="7729728" cy="1188720"/>
          </a:xfrm>
        </p:spPr>
        <p:txBody>
          <a:bodyPr/>
          <a:lstStyle/>
          <a:p>
            <a:r>
              <a:rPr lang="en-US" b="1" dirty="0" smtClean="0">
                <a:solidFill>
                  <a:schemeClr val="tx1"/>
                </a:solidFill>
              </a:rPr>
              <a:t>THANK YOU</a:t>
            </a:r>
            <a:endParaRPr lang="en-IN" b="1" dirty="0">
              <a:solidFill>
                <a:schemeClr val="tx1"/>
              </a:solidFill>
            </a:endParaRPr>
          </a:p>
        </p:txBody>
      </p:sp>
      <p:pic>
        <p:nvPicPr>
          <p:cNvPr id="4" name="Picture 3" descr="https://adrindia.org/sites/all/themes/bootstrap_subtheme/images/logo-myne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652" y="35036"/>
            <a:ext cx="2228348" cy="697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46" y="-38238"/>
            <a:ext cx="1226738" cy="591982"/>
          </a:xfrm>
          <a:prstGeom prst="rect">
            <a:avLst/>
          </a:prstGeom>
        </p:spPr>
      </p:pic>
    </p:spTree>
    <p:extLst>
      <p:ext uri="{BB962C8B-B14F-4D97-AF65-F5344CB8AC3E}">
        <p14:creationId xmlns:p14="http://schemas.microsoft.com/office/powerpoint/2010/main" val="2328873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332" y="1812610"/>
            <a:ext cx="10444231" cy="3245447"/>
          </a:xfrm>
        </p:spPr>
        <p:txBody>
          <a:bodyPr>
            <a:noAutofit/>
          </a:bodyPr>
          <a:lstStyle/>
          <a:p>
            <a:r>
              <a:rPr lang="en-US" sz="1600" b="1" dirty="0">
                <a:solidFill>
                  <a:schemeClr val="tx1"/>
                </a:solidFill>
                <a:latin typeface="Gill Sans MT" panose="020B0502020104020203" pitchFamily="34" charset="0"/>
              </a:rPr>
              <a:t>“…however bad a Constitution may be, it may turn out to be good if those who are called to work it, happen to be a good lot. The working of a Constitution does not depend wholly upon the nature of the Constitution. The Constitution can provide only the organs of State such as the Legislature, the Executive and the Judiciary. The factors on which the working of those organs of the State depend are the people and the political parties they will set up as their instruments to carry out their wishes and their politics</a:t>
            </a:r>
            <a:r>
              <a:rPr lang="en-US" sz="1600" b="1" dirty="0" smtClean="0">
                <a:solidFill>
                  <a:schemeClr val="tx1"/>
                </a:solidFill>
                <a:latin typeface="Gill Sans MT" panose="020B0502020104020203" pitchFamily="34" charset="0"/>
              </a:rPr>
              <a:t>.”</a:t>
            </a:r>
            <a:br>
              <a:rPr lang="en-US" sz="1600" b="1" dirty="0" smtClean="0">
                <a:solidFill>
                  <a:schemeClr val="tx1"/>
                </a:solidFill>
                <a:latin typeface="Gill Sans MT" panose="020B0502020104020203" pitchFamily="34" charset="0"/>
              </a:rPr>
            </a:br>
            <a:r>
              <a:rPr lang="en-US" sz="1600" b="1" dirty="0" smtClean="0">
                <a:solidFill>
                  <a:schemeClr val="tx1"/>
                </a:solidFill>
                <a:latin typeface="Gill Sans MT" panose="020B0502020104020203" pitchFamily="34" charset="0"/>
              </a:rPr>
              <a:t/>
            </a:r>
            <a:br>
              <a:rPr lang="en-US" sz="1600" b="1" dirty="0" smtClean="0">
                <a:solidFill>
                  <a:schemeClr val="tx1"/>
                </a:solidFill>
                <a:latin typeface="Gill Sans MT" panose="020B0502020104020203" pitchFamily="34" charset="0"/>
              </a:rPr>
            </a:br>
            <a:r>
              <a:rPr lang="en-US" sz="1600" b="1" dirty="0" smtClean="0">
                <a:solidFill>
                  <a:schemeClr val="tx1"/>
                </a:solidFill>
                <a:latin typeface="Gill Sans MT" panose="020B0502020104020203" pitchFamily="34" charset="0"/>
              </a:rPr>
              <a:t>- </a:t>
            </a:r>
            <a:r>
              <a:rPr lang="en-US" sz="1600" b="1" i="1" dirty="0" smtClean="0">
                <a:solidFill>
                  <a:schemeClr val="tx1"/>
                </a:solidFill>
                <a:latin typeface="Gill Sans MT" panose="020B0502020104020203" pitchFamily="34" charset="0"/>
              </a:rPr>
              <a:t>B.R. AMBEDKAR</a:t>
            </a:r>
            <a:endParaRPr lang="en-US" sz="1600" b="1" i="1" dirty="0">
              <a:solidFill>
                <a:schemeClr val="tx1"/>
              </a:solidFill>
              <a:latin typeface="Gill Sans MT" panose="020B0502020104020203" pitchFamily="34" charset="0"/>
            </a:endParaRPr>
          </a:p>
        </p:txBody>
      </p:sp>
      <p:sp>
        <p:nvSpPr>
          <p:cNvPr id="3" name="Rectangle 2"/>
          <p:cNvSpPr/>
          <p:nvPr/>
        </p:nvSpPr>
        <p:spPr>
          <a:xfrm>
            <a:off x="1073426" y="1720840"/>
            <a:ext cx="8070574" cy="646331"/>
          </a:xfrm>
          <a:prstGeom prst="rect">
            <a:avLst/>
          </a:prstGeom>
        </p:spPr>
        <p:txBody>
          <a:bodyPr wrap="square">
            <a:spAutoFit/>
          </a:bodyPr>
          <a:lstStyle/>
          <a:p>
            <a:r>
              <a:rPr lang="en-US" dirty="0"/>
              <a:t/>
            </a:r>
            <a:br>
              <a:rPr lang="en-US" dirty="0"/>
            </a:b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639" y="60695"/>
            <a:ext cx="1226738" cy="591982"/>
          </a:xfrm>
          <a:prstGeom prst="rect">
            <a:avLst/>
          </a:prstGeom>
        </p:spPr>
      </p:pic>
      <p:pic>
        <p:nvPicPr>
          <p:cNvPr id="5" name="Picture 4" descr="https://adrindia.org/sites/all/themes/bootstrap_subtheme/images/logo-myne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1078" y="7726"/>
            <a:ext cx="2570922" cy="69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189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artoon July 17,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786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txBox="1">
            <a:spLocks/>
          </p:cNvSpPr>
          <p:nvPr/>
        </p:nvSpPr>
        <p:spPr>
          <a:xfrm>
            <a:off x="300446" y="992282"/>
            <a:ext cx="11628568" cy="1949701"/>
          </a:xfrm>
          <a:prstGeom prst="rect">
            <a:avLst/>
          </a:prstGeom>
          <a:solidFill>
            <a:srgbClr val="EFCEC5">
              <a:alpha val="23000"/>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60000"/>
              </a:lnSpc>
            </a:pPr>
            <a:r>
              <a:rPr lang="en-US" sz="1800" b="1" dirty="0">
                <a:solidFill>
                  <a:srgbClr val="7030A0"/>
                </a:solidFill>
              </a:rPr>
              <a:t>Association for Democratic Reforms (ADR), </a:t>
            </a:r>
            <a:r>
              <a:rPr lang="en-US" sz="1800" b="1" dirty="0"/>
              <a:t>a citizen-led, non-political and non-governmental organization which has been </a:t>
            </a:r>
            <a:r>
              <a:rPr lang="en-US" sz="1800" b="1" dirty="0" smtClean="0"/>
              <a:t>around for more than </a:t>
            </a:r>
            <a:r>
              <a:rPr lang="en-US" sz="1800" b="1" dirty="0"/>
              <a:t>20 </a:t>
            </a:r>
            <a:r>
              <a:rPr lang="en-US" sz="1800" b="1" dirty="0" smtClean="0"/>
              <a:t>years now. </a:t>
            </a:r>
            <a:r>
              <a:rPr lang="en-US" sz="1800" b="1" dirty="0"/>
              <a:t>Our goal is to improve governance and strengthen democracy by continuous work in the area of Electoral and Political Reforms.</a:t>
            </a:r>
            <a:r>
              <a:rPr lang="en-US" sz="1800" b="1" dirty="0" smtClean="0"/>
              <a:t> </a:t>
            </a:r>
            <a:endParaRPr lang="en-US" sz="18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639" y="60695"/>
            <a:ext cx="1226738" cy="591982"/>
          </a:xfrm>
          <a:prstGeom prst="rect">
            <a:avLst/>
          </a:prstGeom>
        </p:spPr>
      </p:pic>
      <p:pic>
        <p:nvPicPr>
          <p:cNvPr id="6" name="Picture 5" descr="https://adrindia.org/sites/all/themes/bootstrap_subtheme/images/logo-myne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1051" y="7726"/>
            <a:ext cx="2690949" cy="69792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71915" y="3555024"/>
            <a:ext cx="10418150" cy="2169825"/>
          </a:xfrm>
          <a:prstGeom prst="rect">
            <a:avLst/>
          </a:prstGeom>
          <a:solidFill>
            <a:srgbClr val="E38C0B">
              <a:alpha val="32000"/>
            </a:srgbClr>
          </a:solidFill>
        </p:spPr>
        <p:txBody>
          <a:bodyPr wrap="square">
            <a:spAutoFit/>
          </a:bodyPr>
          <a:lstStyle/>
          <a:p>
            <a:pPr lvl="1">
              <a:lnSpc>
                <a:spcPct val="150000"/>
              </a:lnSpc>
            </a:pPr>
            <a:r>
              <a:rPr lang="en-US" b="1" dirty="0" smtClean="0">
                <a:ea typeface="+mj-ea"/>
                <a:cs typeface="+mj-cs"/>
              </a:rPr>
              <a:t>My </a:t>
            </a:r>
            <a:r>
              <a:rPr lang="en-US" b="1" dirty="0" err="1" smtClean="0">
                <a:ea typeface="+mj-ea"/>
                <a:cs typeface="+mj-cs"/>
              </a:rPr>
              <a:t>Neta</a:t>
            </a:r>
            <a:r>
              <a:rPr lang="en-US" b="1" dirty="0" smtClean="0">
                <a:ea typeface="+mj-ea"/>
                <a:cs typeface="+mj-cs"/>
              </a:rPr>
              <a:t> website </a:t>
            </a:r>
            <a:r>
              <a:rPr lang="en-US" b="1" dirty="0">
                <a:ea typeface="+mj-ea"/>
                <a:cs typeface="+mj-cs"/>
              </a:rPr>
              <a:t>(www.myneta.info) </a:t>
            </a:r>
            <a:r>
              <a:rPr lang="en-US" dirty="0">
                <a:ea typeface="+mj-ea"/>
                <a:cs typeface="+mj-cs"/>
              </a:rPr>
              <a:t>is an open data depository platform run by </a:t>
            </a:r>
            <a:r>
              <a:rPr lang="en-US" dirty="0" smtClean="0">
                <a:ea typeface="+mj-ea"/>
                <a:cs typeface="+mj-cs"/>
              </a:rPr>
              <a:t>ADR </a:t>
            </a:r>
            <a:r>
              <a:rPr lang="en-US" dirty="0">
                <a:ea typeface="+mj-ea"/>
                <a:cs typeface="+mj-cs"/>
              </a:rPr>
              <a:t>which aims to empower Indian voters with </a:t>
            </a:r>
            <a:r>
              <a:rPr lang="en-US" dirty="0" smtClean="0">
                <a:ea typeface="+mj-ea"/>
                <a:cs typeface="+mj-cs"/>
              </a:rPr>
              <a:t>the </a:t>
            </a:r>
            <a:r>
              <a:rPr lang="en-US" dirty="0">
                <a:ea typeface="+mj-ea"/>
                <a:cs typeface="+mj-cs"/>
              </a:rPr>
              <a:t>following </a:t>
            </a:r>
            <a:r>
              <a:rPr lang="en-US" dirty="0" smtClean="0">
                <a:ea typeface="+mj-ea"/>
                <a:cs typeface="+mj-cs"/>
              </a:rPr>
              <a:t>information:</a:t>
            </a:r>
            <a:endParaRPr lang="en-US" dirty="0">
              <a:ea typeface="+mj-ea"/>
              <a:cs typeface="+mj-cs"/>
            </a:endParaRPr>
          </a:p>
          <a:p>
            <a:pPr marL="742950" lvl="1" indent="-285750">
              <a:lnSpc>
                <a:spcPct val="150000"/>
              </a:lnSpc>
              <a:buFont typeface="Arial" panose="020B0604020202020204" pitchFamily="34" charset="0"/>
              <a:buChar char="•"/>
            </a:pPr>
            <a:r>
              <a:rPr lang="en-US" dirty="0" smtClean="0">
                <a:ea typeface="+mj-ea"/>
                <a:cs typeface="+mj-cs"/>
              </a:rPr>
              <a:t>Criminal</a:t>
            </a:r>
            <a:r>
              <a:rPr lang="en-US" dirty="0">
                <a:ea typeface="+mj-ea"/>
                <a:cs typeface="+mj-cs"/>
              </a:rPr>
              <a:t>, Financial and Educational information of candidates who have contested elections to State Assemblies, the Parliament and a few local bodies </a:t>
            </a:r>
          </a:p>
          <a:p>
            <a:pPr marL="742950" lvl="1" indent="-285750">
              <a:lnSpc>
                <a:spcPct val="150000"/>
              </a:lnSpc>
              <a:buFont typeface="Arial" panose="020B0604020202020204" pitchFamily="34" charset="0"/>
              <a:buChar char="•"/>
            </a:pPr>
            <a:r>
              <a:rPr lang="en-US" dirty="0">
                <a:ea typeface="+mj-ea"/>
                <a:cs typeface="+mj-cs"/>
              </a:rPr>
              <a:t>Details of Donations &amp; Income-Expenditure statements of political parties</a:t>
            </a:r>
          </a:p>
        </p:txBody>
      </p:sp>
    </p:spTree>
    <p:extLst>
      <p:ext uri="{BB962C8B-B14F-4D97-AF65-F5344CB8AC3E}">
        <p14:creationId xmlns:p14="http://schemas.microsoft.com/office/powerpoint/2010/main" val="1801940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654628" y="668763"/>
            <a:ext cx="8847909" cy="5708737"/>
          </a:xfrm>
          <a:prstGeom prst="rect">
            <a:avLst/>
          </a:prstGeom>
        </p:spPr>
      </p:pic>
      <p:pic>
        <p:nvPicPr>
          <p:cNvPr id="6" name="Picture 5"/>
          <p:cNvPicPr>
            <a:picLocks noChangeAspect="1"/>
          </p:cNvPicPr>
          <p:nvPr/>
        </p:nvPicPr>
        <p:blipFill>
          <a:blip r:embed="rId3"/>
          <a:stretch>
            <a:fillRect/>
          </a:stretch>
        </p:blipFill>
        <p:spPr>
          <a:xfrm>
            <a:off x="195836" y="108606"/>
            <a:ext cx="1195642" cy="438095"/>
          </a:xfrm>
          <a:prstGeom prst="rect">
            <a:avLst/>
          </a:prstGeom>
        </p:spPr>
      </p:pic>
      <p:pic>
        <p:nvPicPr>
          <p:cNvPr id="8" name="Picture 16" descr="https://adrindia.org/sites/all/themes/bootstrap_subtheme/images/logo-myne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6611" y="68770"/>
            <a:ext cx="2067979" cy="61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464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4244" y="732956"/>
            <a:ext cx="7729728" cy="1188720"/>
          </a:xfrm>
        </p:spPr>
        <p:txBody>
          <a:bodyPr/>
          <a:lstStyle/>
          <a:p>
            <a:r>
              <a:rPr lang="en-US" b="1" dirty="0" smtClean="0"/>
              <a:t>DATA ON DEFECTIONS</a:t>
            </a:r>
            <a:endParaRPr lang="en-IN" b="1" dirty="0"/>
          </a:p>
        </p:txBody>
      </p:sp>
      <p:sp>
        <p:nvSpPr>
          <p:cNvPr id="3" name="Content Placeholder 2"/>
          <p:cNvSpPr>
            <a:spLocks noGrp="1"/>
          </p:cNvSpPr>
          <p:nvPr>
            <p:ph idx="1"/>
          </p:nvPr>
        </p:nvSpPr>
        <p:spPr>
          <a:xfrm>
            <a:off x="745588" y="2194561"/>
            <a:ext cx="10607040" cy="4352014"/>
          </a:xfrm>
        </p:spPr>
        <p:txBody>
          <a:bodyPr>
            <a:noAutofit/>
          </a:bodyPr>
          <a:lstStyle/>
          <a:p>
            <a:r>
              <a:rPr lang="en-US" sz="2000" dirty="0">
                <a:solidFill>
                  <a:schemeClr val="tx1"/>
                </a:solidFill>
              </a:rPr>
              <a:t>The decade between 1957-67 saw 542 members of Parliament and members of legislative parties switch political allegiances before the four-year </a:t>
            </a:r>
            <a:r>
              <a:rPr lang="en-US" sz="2000" b="1" dirty="0">
                <a:solidFill>
                  <a:schemeClr val="tx1"/>
                </a:solidFill>
              </a:rPr>
              <a:t>period from 1967-71 </a:t>
            </a:r>
            <a:r>
              <a:rPr lang="en-US" sz="2000" b="1" dirty="0" err="1">
                <a:solidFill>
                  <a:schemeClr val="tx1"/>
                </a:solidFill>
              </a:rPr>
              <a:t>spiralled</a:t>
            </a:r>
            <a:r>
              <a:rPr lang="en-US" sz="2000" b="1" dirty="0">
                <a:solidFill>
                  <a:schemeClr val="tx1"/>
                </a:solidFill>
              </a:rPr>
              <a:t> the defection graph to unprecedented levels</a:t>
            </a:r>
            <a:r>
              <a:rPr lang="en-US" sz="2000" b="1" dirty="0" smtClean="0">
                <a:solidFill>
                  <a:schemeClr val="tx1"/>
                </a:solidFill>
              </a:rPr>
              <a:t>.</a:t>
            </a:r>
          </a:p>
          <a:p>
            <a:r>
              <a:rPr lang="en-US" sz="2000" dirty="0">
                <a:solidFill>
                  <a:schemeClr val="tx1"/>
                </a:solidFill>
              </a:rPr>
              <a:t>According to PRS Legislative Research, a Delhi-based non-profit </a:t>
            </a:r>
            <a:r>
              <a:rPr lang="en-US" sz="2000" dirty="0" err="1">
                <a:solidFill>
                  <a:schemeClr val="tx1"/>
                </a:solidFill>
              </a:rPr>
              <a:t>organisation</a:t>
            </a:r>
            <a:r>
              <a:rPr lang="en-US" sz="2000" dirty="0">
                <a:solidFill>
                  <a:schemeClr val="tx1"/>
                </a:solidFill>
              </a:rPr>
              <a:t> aimed at improving legislative processes, in those four years, 142 defections were reported in Parliament, while </a:t>
            </a:r>
            <a:r>
              <a:rPr lang="en-US" sz="2000" b="1" dirty="0">
                <a:solidFill>
                  <a:schemeClr val="tx1"/>
                </a:solidFill>
              </a:rPr>
              <a:t>1,969 MLAs crossed over to other parties </a:t>
            </a:r>
            <a:r>
              <a:rPr lang="en-US" sz="2000" dirty="0">
                <a:solidFill>
                  <a:schemeClr val="tx1"/>
                </a:solidFill>
              </a:rPr>
              <a:t>in state assemblies across the country</a:t>
            </a:r>
            <a:r>
              <a:rPr lang="en-US" sz="2000" dirty="0" smtClean="0">
                <a:solidFill>
                  <a:schemeClr val="tx1"/>
                </a:solidFill>
              </a:rPr>
              <a:t>.</a:t>
            </a:r>
          </a:p>
          <a:p>
            <a:r>
              <a:rPr lang="en-US" sz="2000" b="1" dirty="0">
                <a:solidFill>
                  <a:schemeClr val="tx1"/>
                </a:solidFill>
              </a:rPr>
              <a:t>Thirty-two governments collapsed </a:t>
            </a:r>
            <a:r>
              <a:rPr lang="en-US" sz="2000" dirty="0">
                <a:solidFill>
                  <a:schemeClr val="tx1"/>
                </a:solidFill>
              </a:rPr>
              <a:t>and </a:t>
            </a:r>
            <a:r>
              <a:rPr lang="en-US" sz="2000" b="1" dirty="0">
                <a:solidFill>
                  <a:schemeClr val="tx1"/>
                </a:solidFill>
              </a:rPr>
              <a:t>212 defectors were rewarded </a:t>
            </a:r>
            <a:r>
              <a:rPr lang="en-US" sz="2000" dirty="0">
                <a:solidFill>
                  <a:schemeClr val="tx1"/>
                </a:solidFill>
              </a:rPr>
              <a:t>with ministerial positions</a:t>
            </a:r>
            <a:r>
              <a:rPr lang="en-US" sz="2000" dirty="0" smtClean="0">
                <a:solidFill>
                  <a:schemeClr val="tx1"/>
                </a:solidFill>
              </a:rPr>
              <a:t>, </a:t>
            </a:r>
            <a:r>
              <a:rPr lang="en-US" sz="2000" dirty="0">
                <a:solidFill>
                  <a:schemeClr val="tx1"/>
                </a:solidFill>
              </a:rPr>
              <a:t>according to the agency. </a:t>
            </a:r>
            <a:endParaRPr lang="en-US" sz="2000" dirty="0" smtClean="0">
              <a:solidFill>
                <a:schemeClr val="tx1"/>
              </a:solidFill>
            </a:endParaRPr>
          </a:p>
          <a:p>
            <a:r>
              <a:rPr lang="en-US" sz="2000" b="1" dirty="0">
                <a:solidFill>
                  <a:schemeClr val="tx1"/>
                </a:solidFill>
              </a:rPr>
              <a:t>Forty-five per cent of lawmakers who quit their parent political parties between 2016-2020 joined the BJP,</a:t>
            </a:r>
            <a:r>
              <a:rPr lang="en-US" sz="2000" dirty="0">
                <a:solidFill>
                  <a:schemeClr val="tx1"/>
                </a:solidFill>
              </a:rPr>
              <a:t> according to a study conducted by the Association for Democratic Reforms (ADR). The Congress was the main loser in this period. Forty-two per cent of the total number of defecting legislators were elected on a Congress ticket.</a:t>
            </a:r>
            <a:endParaRPr lang="en-US" sz="2000" dirty="0" smtClean="0">
              <a:solidFill>
                <a:schemeClr val="tx1"/>
              </a:solidFill>
            </a:endParaRPr>
          </a:p>
          <a:p>
            <a:endParaRPr lang="en-IN" sz="2000" i="1" dirty="0">
              <a:solidFill>
                <a:schemeClr val="tx1"/>
              </a:solidFill>
            </a:endParaRPr>
          </a:p>
        </p:txBody>
      </p:sp>
      <p:pic>
        <p:nvPicPr>
          <p:cNvPr id="4" name="Picture 3" descr="https://adrindia.org/sites/all/themes/bootstrap_subtheme/images/logo-myne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652" y="35036"/>
            <a:ext cx="2228348" cy="697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46" y="43721"/>
            <a:ext cx="1226738" cy="591982"/>
          </a:xfrm>
          <a:prstGeom prst="rect">
            <a:avLst/>
          </a:prstGeom>
        </p:spPr>
      </p:pic>
    </p:spTree>
    <p:extLst>
      <p:ext uri="{BB962C8B-B14F-4D97-AF65-F5344CB8AC3E}">
        <p14:creationId xmlns:p14="http://schemas.microsoft.com/office/powerpoint/2010/main" val="493393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391" y="964692"/>
            <a:ext cx="10482470" cy="1188720"/>
          </a:xfrm>
        </p:spPr>
        <p:txBody>
          <a:bodyPr>
            <a:noAutofit/>
          </a:bodyPr>
          <a:lstStyle/>
          <a:p>
            <a:r>
              <a:rPr lang="en-US" sz="2000" b="1" dirty="0" smtClean="0"/>
              <a:t>PARTY-WISE DATA ON MP</a:t>
            </a:r>
            <a:r>
              <a:rPr lang="en-US" sz="1200" b="1" dirty="0" smtClean="0"/>
              <a:t>s</a:t>
            </a:r>
            <a:r>
              <a:rPr lang="en-US" sz="2000" b="1" dirty="0" smtClean="0"/>
              <a:t>/MLA</a:t>
            </a:r>
            <a:r>
              <a:rPr lang="en-US" sz="1200" b="1" dirty="0" smtClean="0"/>
              <a:t>s </a:t>
            </a:r>
            <a:r>
              <a:rPr lang="en-US" sz="2000" b="1" dirty="0" smtClean="0"/>
              <a:t>who left their parties</a:t>
            </a:r>
            <a:br>
              <a:rPr lang="en-US" sz="2000" b="1" dirty="0" smtClean="0"/>
            </a:br>
            <a:r>
              <a:rPr lang="en-US" sz="2000" b="1" dirty="0" smtClean="0">
                <a:solidFill>
                  <a:srgbClr val="C00000"/>
                </a:solidFill>
              </a:rPr>
              <a:t>2014-2021</a:t>
            </a:r>
            <a:endParaRPr lang="en-IN" sz="20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810345"/>
              </p:ext>
            </p:extLst>
          </p:nvPr>
        </p:nvGraphicFramePr>
        <p:xfrm>
          <a:off x="1598151" y="2482401"/>
          <a:ext cx="9008950" cy="4114800"/>
        </p:xfrm>
        <a:graphic>
          <a:graphicData uri="http://schemas.openxmlformats.org/drawingml/2006/table">
            <a:tbl>
              <a:tblPr/>
              <a:tblGrid>
                <a:gridCol w="4815196">
                  <a:extLst>
                    <a:ext uri="{9D8B030D-6E8A-4147-A177-3AD203B41FA5}">
                      <a16:colId xmlns:a16="http://schemas.microsoft.com/office/drawing/2014/main" val="1960310089"/>
                    </a:ext>
                  </a:extLst>
                </a:gridCol>
                <a:gridCol w="4193754">
                  <a:extLst>
                    <a:ext uri="{9D8B030D-6E8A-4147-A177-3AD203B41FA5}">
                      <a16:colId xmlns:a16="http://schemas.microsoft.com/office/drawing/2014/main" val="1083292720"/>
                    </a:ext>
                  </a:extLst>
                </a:gridCol>
              </a:tblGrid>
              <a:tr h="267694">
                <a:tc>
                  <a:txBody>
                    <a:bodyPr/>
                    <a:lstStyle/>
                    <a:p>
                      <a:pPr algn="ctr">
                        <a:spcAft>
                          <a:spcPts val="0"/>
                        </a:spcAft>
                      </a:pPr>
                      <a:r>
                        <a:rPr lang="en-US" sz="1800" b="1" dirty="0">
                          <a:solidFill>
                            <a:srgbClr val="000000"/>
                          </a:solidFill>
                          <a:effectLst/>
                          <a:latin typeface="Calibri" panose="020F0502020204030204" pitchFamily="34" charset="0"/>
                        </a:rPr>
                        <a:t>Party</a:t>
                      </a:r>
                      <a:endParaRPr lang="en-US" sz="28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800" b="1" dirty="0">
                          <a:solidFill>
                            <a:srgbClr val="000000"/>
                          </a:solidFill>
                          <a:effectLst/>
                          <a:latin typeface="Calibri" panose="020F0502020204030204" pitchFamily="34" charset="0"/>
                        </a:rPr>
                        <a:t>Number of  MPs/MLAs who left the party</a:t>
                      </a:r>
                      <a:endParaRPr lang="en-US" sz="28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05241785"/>
                  </a:ext>
                </a:extLst>
              </a:tr>
              <a:tr h="267694">
                <a:tc>
                  <a:txBody>
                    <a:bodyPr/>
                    <a:lstStyle/>
                    <a:p>
                      <a:pPr algn="ctr">
                        <a:spcAft>
                          <a:spcPts val="0"/>
                        </a:spcAft>
                      </a:pPr>
                      <a:r>
                        <a:rPr lang="en-US" sz="1800" dirty="0">
                          <a:solidFill>
                            <a:schemeClr val="tx1"/>
                          </a:solidFill>
                          <a:effectLst/>
                          <a:latin typeface="Calibri" panose="020F0502020204030204" pitchFamily="34" charset="0"/>
                        </a:rPr>
                        <a:t>INC</a:t>
                      </a:r>
                      <a:endParaRPr lang="en-US" sz="2800" dirty="0">
                        <a:solidFill>
                          <a:schemeClr val="tx1"/>
                        </a:solidFill>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dirty="0">
                          <a:solidFill>
                            <a:srgbClr val="000000"/>
                          </a:solidFill>
                          <a:effectLst/>
                          <a:latin typeface="Calibri" panose="020F0502020204030204" pitchFamily="34" charset="0"/>
                        </a:rPr>
                        <a:t>177</a:t>
                      </a:r>
                      <a:endParaRPr lang="en-US" sz="28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06204187"/>
                  </a:ext>
                </a:extLst>
              </a:tr>
              <a:tr h="267694">
                <a:tc>
                  <a:txBody>
                    <a:bodyPr/>
                    <a:lstStyle/>
                    <a:p>
                      <a:pPr algn="ctr">
                        <a:spcAft>
                          <a:spcPts val="0"/>
                        </a:spcAft>
                      </a:pPr>
                      <a:r>
                        <a:rPr lang="en-US" sz="1800" dirty="0">
                          <a:solidFill>
                            <a:schemeClr val="tx1"/>
                          </a:solidFill>
                          <a:effectLst/>
                          <a:latin typeface="Calibri" panose="020F0502020204030204" pitchFamily="34" charset="0"/>
                        </a:rPr>
                        <a:t>BJP</a:t>
                      </a:r>
                      <a:endParaRPr lang="en-US" sz="2800" dirty="0">
                        <a:solidFill>
                          <a:schemeClr val="tx1"/>
                        </a:solidFill>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dirty="0">
                          <a:solidFill>
                            <a:srgbClr val="000000"/>
                          </a:solidFill>
                          <a:effectLst/>
                          <a:latin typeface="Calibri" panose="020F0502020204030204" pitchFamily="34" charset="0"/>
                        </a:rPr>
                        <a:t>33</a:t>
                      </a:r>
                      <a:endParaRPr lang="en-US" sz="28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0177278"/>
                  </a:ext>
                </a:extLst>
              </a:tr>
              <a:tr h="267694">
                <a:tc>
                  <a:txBody>
                    <a:bodyPr/>
                    <a:lstStyle/>
                    <a:p>
                      <a:pPr algn="ctr">
                        <a:spcAft>
                          <a:spcPts val="0"/>
                        </a:spcAft>
                      </a:pPr>
                      <a:r>
                        <a:rPr lang="en-US" sz="1800" dirty="0">
                          <a:solidFill>
                            <a:schemeClr val="tx1"/>
                          </a:solidFill>
                          <a:effectLst/>
                          <a:latin typeface="Calibri" panose="020F0502020204030204" pitchFamily="34" charset="0"/>
                        </a:rPr>
                        <a:t>TDP</a:t>
                      </a:r>
                      <a:endParaRPr lang="en-US" sz="2800" dirty="0">
                        <a:solidFill>
                          <a:schemeClr val="tx1"/>
                        </a:solidFill>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dirty="0">
                          <a:solidFill>
                            <a:srgbClr val="000000"/>
                          </a:solidFill>
                          <a:effectLst/>
                          <a:latin typeface="Calibri" panose="020F0502020204030204" pitchFamily="34" charset="0"/>
                        </a:rPr>
                        <a:t>26</a:t>
                      </a:r>
                      <a:endParaRPr lang="en-US" sz="28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0002395"/>
                  </a:ext>
                </a:extLst>
              </a:tr>
              <a:tr h="267694">
                <a:tc>
                  <a:txBody>
                    <a:bodyPr/>
                    <a:lstStyle/>
                    <a:p>
                      <a:pPr algn="ctr">
                        <a:spcAft>
                          <a:spcPts val="0"/>
                        </a:spcAft>
                      </a:pPr>
                      <a:r>
                        <a:rPr lang="en-US" sz="1800" dirty="0">
                          <a:solidFill>
                            <a:schemeClr val="tx1"/>
                          </a:solidFill>
                          <a:effectLst/>
                          <a:latin typeface="Calibri" panose="020F0502020204030204" pitchFamily="34" charset="0"/>
                        </a:rPr>
                        <a:t>AITC</a:t>
                      </a:r>
                      <a:endParaRPr lang="en-US" sz="2800" dirty="0">
                        <a:solidFill>
                          <a:schemeClr val="tx1"/>
                        </a:solidFill>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dirty="0">
                          <a:solidFill>
                            <a:srgbClr val="000000"/>
                          </a:solidFill>
                          <a:effectLst/>
                          <a:latin typeface="Calibri" panose="020F0502020204030204" pitchFamily="34" charset="0"/>
                        </a:rPr>
                        <a:t>26</a:t>
                      </a:r>
                      <a:endParaRPr lang="en-US" sz="28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1352905"/>
                  </a:ext>
                </a:extLst>
              </a:tr>
              <a:tr h="267694">
                <a:tc>
                  <a:txBody>
                    <a:bodyPr/>
                    <a:lstStyle/>
                    <a:p>
                      <a:pPr algn="ctr">
                        <a:spcAft>
                          <a:spcPts val="0"/>
                        </a:spcAft>
                      </a:pPr>
                      <a:r>
                        <a:rPr lang="en-US" sz="1800" dirty="0">
                          <a:solidFill>
                            <a:schemeClr val="tx1"/>
                          </a:solidFill>
                          <a:effectLst/>
                          <a:latin typeface="Calibri" panose="020F0502020204030204" pitchFamily="34" charset="0"/>
                        </a:rPr>
                        <a:t>NCP</a:t>
                      </a:r>
                      <a:endParaRPr lang="en-US" sz="2800" dirty="0">
                        <a:solidFill>
                          <a:schemeClr val="tx1"/>
                        </a:solidFill>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dirty="0">
                          <a:solidFill>
                            <a:srgbClr val="000000"/>
                          </a:solidFill>
                          <a:effectLst/>
                          <a:latin typeface="Calibri" panose="020F0502020204030204" pitchFamily="34" charset="0"/>
                        </a:rPr>
                        <a:t>25</a:t>
                      </a:r>
                      <a:endParaRPr lang="en-US" sz="28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4840134"/>
                  </a:ext>
                </a:extLst>
              </a:tr>
              <a:tr h="267694">
                <a:tc>
                  <a:txBody>
                    <a:bodyPr/>
                    <a:lstStyle/>
                    <a:p>
                      <a:pPr algn="ctr">
                        <a:spcAft>
                          <a:spcPts val="0"/>
                        </a:spcAft>
                      </a:pPr>
                      <a:r>
                        <a:rPr lang="en-US" sz="1800" dirty="0">
                          <a:solidFill>
                            <a:schemeClr val="tx1"/>
                          </a:solidFill>
                          <a:effectLst/>
                          <a:latin typeface="Calibri" panose="020F0502020204030204" pitchFamily="34" charset="0"/>
                        </a:rPr>
                        <a:t>BSP</a:t>
                      </a:r>
                      <a:endParaRPr lang="en-US" sz="2800" dirty="0">
                        <a:solidFill>
                          <a:schemeClr val="tx1"/>
                        </a:solidFill>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dirty="0">
                          <a:solidFill>
                            <a:srgbClr val="000000"/>
                          </a:solidFill>
                          <a:effectLst/>
                          <a:latin typeface="Calibri" panose="020F0502020204030204" pitchFamily="34" charset="0"/>
                        </a:rPr>
                        <a:t>20</a:t>
                      </a:r>
                      <a:endParaRPr lang="en-US" sz="28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5826924"/>
                  </a:ext>
                </a:extLst>
              </a:tr>
              <a:tr h="267694">
                <a:tc>
                  <a:txBody>
                    <a:bodyPr/>
                    <a:lstStyle/>
                    <a:p>
                      <a:pPr algn="ctr">
                        <a:spcAft>
                          <a:spcPts val="0"/>
                        </a:spcAft>
                      </a:pPr>
                      <a:r>
                        <a:rPr lang="en-IN" sz="1800" dirty="0">
                          <a:solidFill>
                            <a:schemeClr val="tx1"/>
                          </a:solidFill>
                          <a:effectLst/>
                          <a:latin typeface="Calibri" panose="020F0502020204030204" pitchFamily="34" charset="0"/>
                        </a:rPr>
                        <a:t>SP</a:t>
                      </a:r>
                      <a:endParaRPr lang="en-IN" sz="2800" dirty="0">
                        <a:solidFill>
                          <a:schemeClr val="tx1"/>
                        </a:solidFill>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IN" sz="1800" dirty="0">
                          <a:solidFill>
                            <a:srgbClr val="000000"/>
                          </a:solidFill>
                          <a:effectLst/>
                          <a:latin typeface="Calibri" panose="020F0502020204030204" pitchFamily="34" charset="0"/>
                        </a:rPr>
                        <a:t>18</a:t>
                      </a:r>
                      <a:endParaRPr lang="en-IN" sz="28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3623980"/>
                  </a:ext>
                </a:extLst>
              </a:tr>
              <a:tr h="267694">
                <a:tc>
                  <a:txBody>
                    <a:bodyPr/>
                    <a:lstStyle/>
                    <a:p>
                      <a:pPr algn="ctr">
                        <a:spcAft>
                          <a:spcPts val="0"/>
                        </a:spcAft>
                      </a:pPr>
                      <a:r>
                        <a:rPr lang="en-US" sz="1800" dirty="0" err="1">
                          <a:solidFill>
                            <a:schemeClr val="tx1"/>
                          </a:solidFill>
                          <a:effectLst/>
                          <a:latin typeface="Calibri" panose="020F0502020204030204" pitchFamily="34" charset="0"/>
                        </a:rPr>
                        <a:t>Yuvajana</a:t>
                      </a:r>
                      <a:r>
                        <a:rPr lang="en-US" sz="1800" dirty="0">
                          <a:solidFill>
                            <a:schemeClr val="tx1"/>
                          </a:solidFill>
                          <a:effectLst/>
                          <a:latin typeface="Calibri" panose="020F0502020204030204" pitchFamily="34" charset="0"/>
                        </a:rPr>
                        <a:t> </a:t>
                      </a:r>
                      <a:r>
                        <a:rPr lang="en-US" sz="1800" dirty="0" err="1">
                          <a:solidFill>
                            <a:schemeClr val="tx1"/>
                          </a:solidFill>
                          <a:effectLst/>
                          <a:latin typeface="Calibri" panose="020F0502020204030204" pitchFamily="34" charset="0"/>
                        </a:rPr>
                        <a:t>Sramika</a:t>
                      </a:r>
                      <a:r>
                        <a:rPr lang="en-US" sz="1800" dirty="0">
                          <a:solidFill>
                            <a:schemeClr val="tx1"/>
                          </a:solidFill>
                          <a:effectLst/>
                          <a:latin typeface="Calibri" panose="020F0502020204030204" pitchFamily="34" charset="0"/>
                        </a:rPr>
                        <a:t> </a:t>
                      </a:r>
                      <a:r>
                        <a:rPr lang="en-US" sz="1800" dirty="0" err="1">
                          <a:solidFill>
                            <a:schemeClr val="tx1"/>
                          </a:solidFill>
                          <a:effectLst/>
                          <a:latin typeface="Calibri" panose="020F0502020204030204" pitchFamily="34" charset="0"/>
                        </a:rPr>
                        <a:t>Rythu</a:t>
                      </a:r>
                      <a:r>
                        <a:rPr lang="en-US" sz="1800" dirty="0">
                          <a:solidFill>
                            <a:schemeClr val="tx1"/>
                          </a:solidFill>
                          <a:effectLst/>
                          <a:latin typeface="Calibri" panose="020F0502020204030204" pitchFamily="34" charset="0"/>
                        </a:rPr>
                        <a:t> Congress Party</a:t>
                      </a:r>
                      <a:endParaRPr lang="en-US" sz="2800" dirty="0">
                        <a:solidFill>
                          <a:schemeClr val="tx1"/>
                        </a:solidFill>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dirty="0">
                          <a:solidFill>
                            <a:srgbClr val="000000"/>
                          </a:solidFill>
                          <a:effectLst/>
                          <a:latin typeface="Calibri" panose="020F0502020204030204" pitchFamily="34" charset="0"/>
                        </a:rPr>
                        <a:t>16</a:t>
                      </a:r>
                      <a:endParaRPr lang="en-US" sz="28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5643885"/>
                  </a:ext>
                </a:extLst>
              </a:tr>
              <a:tr h="267694">
                <a:tc>
                  <a:txBody>
                    <a:bodyPr/>
                    <a:lstStyle/>
                    <a:p>
                      <a:pPr algn="ctr">
                        <a:spcAft>
                          <a:spcPts val="0"/>
                        </a:spcAft>
                      </a:pPr>
                      <a:r>
                        <a:rPr lang="en-US" sz="1800" dirty="0">
                          <a:solidFill>
                            <a:schemeClr val="tx1"/>
                          </a:solidFill>
                          <a:effectLst/>
                          <a:latin typeface="Calibri" panose="020F0502020204030204" pitchFamily="34" charset="0"/>
                        </a:rPr>
                        <a:t>NPF</a:t>
                      </a:r>
                      <a:endParaRPr lang="en-US" sz="2800" dirty="0">
                        <a:solidFill>
                          <a:schemeClr val="tx1"/>
                        </a:solidFill>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dirty="0">
                          <a:solidFill>
                            <a:srgbClr val="000000"/>
                          </a:solidFill>
                          <a:effectLst/>
                          <a:latin typeface="Calibri" panose="020F0502020204030204" pitchFamily="34" charset="0"/>
                        </a:rPr>
                        <a:t>14</a:t>
                      </a:r>
                      <a:endParaRPr lang="en-US" sz="28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544545"/>
                  </a:ext>
                </a:extLst>
              </a:tr>
              <a:tr h="267694">
                <a:tc>
                  <a:txBody>
                    <a:bodyPr/>
                    <a:lstStyle/>
                    <a:p>
                      <a:pPr algn="ctr">
                        <a:spcAft>
                          <a:spcPts val="0"/>
                        </a:spcAft>
                      </a:pPr>
                      <a:r>
                        <a:rPr lang="en-US" sz="1800" dirty="0">
                          <a:solidFill>
                            <a:schemeClr val="tx1"/>
                          </a:solidFill>
                          <a:effectLst/>
                          <a:latin typeface="Calibri" panose="020F0502020204030204" pitchFamily="34" charset="0"/>
                        </a:rPr>
                        <a:t>JD(U)</a:t>
                      </a:r>
                      <a:endParaRPr lang="en-US" sz="2800" dirty="0">
                        <a:solidFill>
                          <a:schemeClr val="tx1"/>
                        </a:solidFill>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dirty="0">
                          <a:solidFill>
                            <a:srgbClr val="000000"/>
                          </a:solidFill>
                          <a:effectLst/>
                          <a:latin typeface="Calibri" panose="020F0502020204030204" pitchFamily="34" charset="0"/>
                        </a:rPr>
                        <a:t>12</a:t>
                      </a:r>
                      <a:endParaRPr lang="en-US" sz="28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97486047"/>
                  </a:ext>
                </a:extLst>
              </a:tr>
              <a:tr h="267694">
                <a:tc>
                  <a:txBody>
                    <a:bodyPr/>
                    <a:lstStyle/>
                    <a:p>
                      <a:pPr algn="ctr">
                        <a:spcAft>
                          <a:spcPts val="0"/>
                        </a:spcAft>
                      </a:pPr>
                      <a:r>
                        <a:rPr lang="en-US" sz="1800" dirty="0">
                          <a:solidFill>
                            <a:schemeClr val="tx1"/>
                          </a:solidFill>
                          <a:effectLst/>
                          <a:latin typeface="Calibri" panose="020F0502020204030204" pitchFamily="34" charset="0"/>
                        </a:rPr>
                        <a:t>RJD</a:t>
                      </a:r>
                      <a:endParaRPr lang="en-US" sz="2800" dirty="0">
                        <a:solidFill>
                          <a:schemeClr val="tx1"/>
                        </a:solidFill>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dirty="0">
                          <a:solidFill>
                            <a:srgbClr val="000000"/>
                          </a:solidFill>
                          <a:effectLst/>
                          <a:latin typeface="Calibri" panose="020F0502020204030204" pitchFamily="34" charset="0"/>
                        </a:rPr>
                        <a:t>11</a:t>
                      </a:r>
                      <a:endParaRPr lang="en-US" sz="28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150926"/>
                  </a:ext>
                </a:extLst>
              </a:tr>
              <a:tr h="267694">
                <a:tc>
                  <a:txBody>
                    <a:bodyPr/>
                    <a:lstStyle/>
                    <a:p>
                      <a:pPr algn="ctr">
                        <a:spcAft>
                          <a:spcPts val="0"/>
                        </a:spcAft>
                      </a:pPr>
                      <a:r>
                        <a:rPr lang="en-US" sz="1800" dirty="0">
                          <a:solidFill>
                            <a:schemeClr val="tx1"/>
                          </a:solidFill>
                          <a:effectLst/>
                          <a:latin typeface="Calibri" panose="020F0502020204030204" pitchFamily="34" charset="0"/>
                        </a:rPr>
                        <a:t>JVM(P)</a:t>
                      </a:r>
                      <a:endParaRPr lang="en-US" sz="2800" dirty="0">
                        <a:solidFill>
                          <a:schemeClr val="tx1"/>
                        </a:solidFill>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dirty="0">
                          <a:solidFill>
                            <a:srgbClr val="000000"/>
                          </a:solidFill>
                          <a:effectLst/>
                          <a:latin typeface="Calibri" panose="020F0502020204030204" pitchFamily="34" charset="0"/>
                        </a:rPr>
                        <a:t>11</a:t>
                      </a:r>
                      <a:endParaRPr lang="en-US" sz="28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3830518"/>
                  </a:ext>
                </a:extLst>
              </a:tr>
              <a:tr h="267694">
                <a:tc>
                  <a:txBody>
                    <a:bodyPr/>
                    <a:lstStyle/>
                    <a:p>
                      <a:pPr algn="ctr">
                        <a:spcAft>
                          <a:spcPts val="0"/>
                        </a:spcAft>
                      </a:pPr>
                      <a:r>
                        <a:rPr lang="en-US" sz="1800" dirty="0" err="1">
                          <a:solidFill>
                            <a:schemeClr val="tx1"/>
                          </a:solidFill>
                          <a:effectLst/>
                          <a:latin typeface="Calibri" panose="020F0502020204030204" pitchFamily="34" charset="0"/>
                        </a:rPr>
                        <a:t>Aam</a:t>
                      </a:r>
                      <a:r>
                        <a:rPr lang="en-US" sz="1800" dirty="0">
                          <a:solidFill>
                            <a:schemeClr val="tx1"/>
                          </a:solidFill>
                          <a:effectLst/>
                          <a:latin typeface="Calibri" panose="020F0502020204030204" pitchFamily="34" charset="0"/>
                        </a:rPr>
                        <a:t> </a:t>
                      </a:r>
                      <a:r>
                        <a:rPr lang="en-US" sz="1800" dirty="0" err="1">
                          <a:solidFill>
                            <a:schemeClr val="tx1"/>
                          </a:solidFill>
                          <a:effectLst/>
                          <a:latin typeface="Calibri" panose="020F0502020204030204" pitchFamily="34" charset="0"/>
                        </a:rPr>
                        <a:t>Aadmi</a:t>
                      </a:r>
                      <a:r>
                        <a:rPr lang="en-US" sz="1800" dirty="0">
                          <a:solidFill>
                            <a:schemeClr val="tx1"/>
                          </a:solidFill>
                          <a:effectLst/>
                          <a:latin typeface="Calibri" panose="020F0502020204030204" pitchFamily="34" charset="0"/>
                        </a:rPr>
                        <a:t> Party</a:t>
                      </a:r>
                      <a:endParaRPr lang="en-US" sz="2800" dirty="0">
                        <a:solidFill>
                          <a:schemeClr val="tx1"/>
                        </a:solidFill>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dirty="0">
                          <a:solidFill>
                            <a:srgbClr val="000000"/>
                          </a:solidFill>
                          <a:effectLst/>
                          <a:latin typeface="Calibri" panose="020F0502020204030204" pitchFamily="34" charset="0"/>
                        </a:rPr>
                        <a:t>11</a:t>
                      </a:r>
                      <a:endParaRPr lang="en-US" sz="28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5075285"/>
                  </a:ext>
                </a:extLst>
              </a:tr>
              <a:tr h="267694">
                <a:tc>
                  <a:txBody>
                    <a:bodyPr/>
                    <a:lstStyle/>
                    <a:p>
                      <a:pPr algn="ctr">
                        <a:spcAft>
                          <a:spcPts val="0"/>
                        </a:spcAft>
                      </a:pPr>
                      <a:r>
                        <a:rPr lang="en-US" sz="1800" dirty="0">
                          <a:solidFill>
                            <a:schemeClr val="tx1"/>
                          </a:solidFill>
                          <a:effectLst/>
                          <a:latin typeface="Calibri" panose="020F0502020204030204" pitchFamily="34" charset="0"/>
                        </a:rPr>
                        <a:t>INLD</a:t>
                      </a:r>
                      <a:endParaRPr lang="en-US" sz="2800" dirty="0">
                        <a:solidFill>
                          <a:schemeClr val="tx1"/>
                        </a:solidFill>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dirty="0">
                          <a:solidFill>
                            <a:srgbClr val="000000"/>
                          </a:solidFill>
                          <a:effectLst/>
                          <a:latin typeface="Calibri" panose="020F0502020204030204" pitchFamily="34" charset="0"/>
                        </a:rPr>
                        <a:t>10</a:t>
                      </a:r>
                      <a:endParaRPr lang="en-US" sz="28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609971"/>
                  </a:ext>
                </a:extLst>
              </a:tr>
            </a:tbl>
          </a:graphicData>
        </a:graphic>
      </p:graphicFrame>
      <p:pic>
        <p:nvPicPr>
          <p:cNvPr id="5" name="Picture 4" descr="https://adrindia.org/sites/all/themes/bootstrap_subtheme/images/logo-myne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652" y="35036"/>
            <a:ext cx="2228348" cy="6979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46" y="43721"/>
            <a:ext cx="1226738" cy="591982"/>
          </a:xfrm>
          <a:prstGeom prst="rect">
            <a:avLst/>
          </a:prstGeom>
        </p:spPr>
      </p:pic>
    </p:spTree>
    <p:extLst>
      <p:ext uri="{BB962C8B-B14F-4D97-AF65-F5344CB8AC3E}">
        <p14:creationId xmlns:p14="http://schemas.microsoft.com/office/powerpoint/2010/main" val="3940755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663" y="358307"/>
            <a:ext cx="7729728" cy="1188720"/>
          </a:xfrm>
        </p:spPr>
        <p:txBody>
          <a:bodyPr/>
          <a:lstStyle/>
          <a:p>
            <a:r>
              <a:rPr lang="en-US" b="1" dirty="0" smtClean="0"/>
              <a:t>ABOUT ANTI-DEFECTION LAW</a:t>
            </a:r>
            <a:endParaRPr lang="en-IN" b="1" dirty="0"/>
          </a:p>
        </p:txBody>
      </p:sp>
      <p:pic>
        <p:nvPicPr>
          <p:cNvPr id="4" name="Picture 3" descr="https://adrindia.org/sites/all/themes/bootstrap_subtheme/images/logo-myne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3652" y="35036"/>
            <a:ext cx="2228348" cy="697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46" y="6414"/>
            <a:ext cx="1226738" cy="591982"/>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4025185796"/>
              </p:ext>
            </p:extLst>
          </p:nvPr>
        </p:nvGraphicFramePr>
        <p:xfrm>
          <a:off x="1301280" y="1933350"/>
          <a:ext cx="9608862" cy="3099633"/>
        </p:xfrm>
        <a:graphic>
          <a:graphicData uri="http://schemas.openxmlformats.org/presentationml/2006/ole">
            <mc:AlternateContent xmlns:mc="http://schemas.openxmlformats.org/markup-compatibility/2006">
              <mc:Choice xmlns:v="urn:schemas-microsoft-com:vml" Requires="v">
                <p:oleObj spid="_x0000_s2225" name="Bitmap Image" r:id="rId5" imgW="8562960" imgH="2762280" progId="PBrush">
                  <p:embed/>
                </p:oleObj>
              </mc:Choice>
              <mc:Fallback>
                <p:oleObj name="Bitmap Image" r:id="rId5" imgW="8562960" imgH="2762280" progId="PBrush">
                  <p:embed/>
                  <p:pic>
                    <p:nvPicPr>
                      <p:cNvPr id="0" name=""/>
                      <p:cNvPicPr/>
                      <p:nvPr/>
                    </p:nvPicPr>
                    <p:blipFill>
                      <a:blip r:embed="rId6"/>
                      <a:stretch>
                        <a:fillRect/>
                      </a:stretch>
                    </p:blipFill>
                    <p:spPr>
                      <a:xfrm>
                        <a:off x="1301280" y="1933350"/>
                        <a:ext cx="9608862" cy="3099633"/>
                      </a:xfrm>
                      <a:prstGeom prst="rect">
                        <a:avLst/>
                      </a:prstGeom>
                    </p:spPr>
                  </p:pic>
                </p:oleObj>
              </mc:Fallback>
            </mc:AlternateContent>
          </a:graphicData>
        </a:graphic>
      </p:graphicFrame>
      <p:sp>
        <p:nvSpPr>
          <p:cNvPr id="9" name="Rectangle 8"/>
          <p:cNvSpPr/>
          <p:nvPr/>
        </p:nvSpPr>
        <p:spPr>
          <a:xfrm>
            <a:off x="586180" y="5236428"/>
            <a:ext cx="11039061" cy="1323439"/>
          </a:xfrm>
          <a:prstGeom prst="rect">
            <a:avLst/>
          </a:prstGeom>
        </p:spPr>
        <p:txBody>
          <a:bodyPr wrap="square">
            <a:spAutoFit/>
          </a:bodyPr>
          <a:lstStyle/>
          <a:p>
            <a:pPr algn="ctr"/>
            <a:r>
              <a:rPr lang="en-US" sz="2000" b="1" i="1" dirty="0"/>
              <a:t>Defection may be defined as the practice of floor-crossing by a member of one political outfit to another (also, commonly referred as Horse Trading). For instance, in </a:t>
            </a:r>
            <a:r>
              <a:rPr lang="en-US" sz="2000" b="1" i="1" dirty="0" err="1"/>
              <a:t>Lok</a:t>
            </a:r>
            <a:r>
              <a:rPr lang="en-US" sz="2000" b="1" i="1" dirty="0"/>
              <a:t> Sabha, if MPs of Party A join Party B, they are said to have defected and thus will face the prevalent anti-defection proceedings. </a:t>
            </a:r>
            <a:endParaRPr lang="en-IN" sz="2000" b="1" i="1" dirty="0"/>
          </a:p>
        </p:txBody>
      </p:sp>
    </p:spTree>
    <p:extLst>
      <p:ext uri="{BB962C8B-B14F-4D97-AF65-F5344CB8AC3E}">
        <p14:creationId xmlns:p14="http://schemas.microsoft.com/office/powerpoint/2010/main" val="179667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721</TotalTime>
  <Words>2232</Words>
  <Application>Microsoft Office PowerPoint</Application>
  <PresentationFormat>Widescreen</PresentationFormat>
  <Paragraphs>156</Paragraphs>
  <Slides>24</Slides>
  <Notes>4</Notes>
  <HiddenSlides>4</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Garamond</vt:lpstr>
      <vt:lpstr>Gill Sans MT</vt:lpstr>
      <vt:lpstr>Parcel</vt:lpstr>
      <vt:lpstr>Bitmap Image</vt:lpstr>
      <vt:lpstr>Time to relook at the  Anti-defection law</vt:lpstr>
      <vt:lpstr>PowerPoint Presentation</vt:lpstr>
      <vt:lpstr>“…however bad a Constitution may be, it may turn out to be good if those who are called to work it, happen to be a good lot. The working of a Constitution does not depend wholly upon the nature of the Constitution. The Constitution can provide only the organs of State such as the Legislature, the Executive and the Judiciary. The factors on which the working of those organs of the State depend are the people and the political parties they will set up as their instruments to carry out their wishes and their politics.”  - B.R. AMBEDKAR</vt:lpstr>
      <vt:lpstr>PowerPoint Presentation</vt:lpstr>
      <vt:lpstr>PowerPoint Presentation</vt:lpstr>
      <vt:lpstr>PowerPoint Presentation</vt:lpstr>
      <vt:lpstr>DATA ON DEFECTIONS</vt:lpstr>
      <vt:lpstr>PARTY-WISE DATA ON MPs/MLAs who left their parties 2014-2021</vt:lpstr>
      <vt:lpstr>ABOUT ANTI-DEFECTION LAW</vt:lpstr>
      <vt:lpstr>Why was anti-defection law enacted?</vt:lpstr>
      <vt:lpstr>WHAT DOES ANTI-DEFECTION LAW SAY?</vt:lpstr>
      <vt:lpstr>COSTS OF DEFECTIONs</vt:lpstr>
      <vt:lpstr>POLITICAL FUNDING &amp; DEFECTIONS</vt:lpstr>
      <vt:lpstr>Political funding &amp; DEFECTIONS</vt:lpstr>
      <vt:lpstr>DEFECTIONS OVER THE YEARS</vt:lpstr>
      <vt:lpstr>WHY IS ANTI-DEFECTION A NON-ISSUE FOR VOTERS?</vt:lpstr>
      <vt:lpstr>Need for reforms</vt:lpstr>
      <vt:lpstr>SC judgments related to ANTI-DEFECTION LAW</vt:lpstr>
      <vt:lpstr>INTERNATIONAL SCENARIO</vt:lpstr>
      <vt:lpstr>INTERNATIONAL SCENARIO</vt:lpstr>
      <vt:lpstr>RECOMMENDATIONs</vt:lpstr>
      <vt:lpstr>RECOMMENDATIONs</vt:lpstr>
      <vt:lpstr>RECOMMENDATIONs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Shelly Mahajan</dc:creator>
  <cp:lastModifiedBy>Shelly Mahajan</cp:lastModifiedBy>
  <cp:revision>155</cp:revision>
  <dcterms:created xsi:type="dcterms:W3CDTF">2022-07-12T07:14:59Z</dcterms:created>
  <dcterms:modified xsi:type="dcterms:W3CDTF">2022-07-18T14:11:37Z</dcterms:modified>
</cp:coreProperties>
</file>